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56" r:id="rId3"/>
    <p:sldId id="341" r:id="rId4"/>
    <p:sldId id="347" r:id="rId5"/>
    <p:sldId id="413" r:id="rId6"/>
    <p:sldId id="414" r:id="rId7"/>
    <p:sldId id="348" r:id="rId8"/>
    <p:sldId id="349" r:id="rId9"/>
    <p:sldId id="391" r:id="rId10"/>
    <p:sldId id="362" r:id="rId11"/>
    <p:sldId id="367" r:id="rId12"/>
    <p:sldId id="368" r:id="rId13"/>
    <p:sldId id="369" r:id="rId14"/>
    <p:sldId id="355" r:id="rId15"/>
    <p:sldId id="357" r:id="rId16"/>
    <p:sldId id="393" r:id="rId17"/>
    <p:sldId id="360" r:id="rId18"/>
    <p:sldId id="364" r:id="rId19"/>
    <p:sldId id="394" r:id="rId20"/>
    <p:sldId id="365" r:id="rId21"/>
    <p:sldId id="405" r:id="rId22"/>
    <p:sldId id="407" r:id="rId23"/>
    <p:sldId id="408" r:id="rId24"/>
    <p:sldId id="409" r:id="rId25"/>
    <p:sldId id="359" r:id="rId26"/>
    <p:sldId id="380" r:id="rId27"/>
    <p:sldId id="410" r:id="rId28"/>
    <p:sldId id="411" r:id="rId29"/>
    <p:sldId id="383" r:id="rId30"/>
    <p:sldId id="390" r:id="rId31"/>
    <p:sldId id="399" r:id="rId32"/>
    <p:sldId id="384" r:id="rId33"/>
    <p:sldId id="415" r:id="rId34"/>
    <p:sldId id="400" r:id="rId35"/>
    <p:sldId id="401" r:id="rId36"/>
    <p:sldId id="385" r:id="rId37"/>
    <p:sldId id="402" r:id="rId38"/>
    <p:sldId id="396" r:id="rId39"/>
    <p:sldId id="417" r:id="rId40"/>
    <p:sldId id="376" r:id="rId4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5C7313"/>
    <a:srgbClr val="EF7843"/>
    <a:srgbClr val="336600"/>
    <a:srgbClr val="386C52"/>
    <a:srgbClr val="254736"/>
    <a:srgbClr val="9BBB59"/>
    <a:srgbClr val="F8FAF4"/>
    <a:srgbClr val="F0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3899" autoAdjust="0"/>
  </p:normalViewPr>
  <p:slideViewPr>
    <p:cSldViewPr snapToGrid="0">
      <p:cViewPr varScale="1">
        <p:scale>
          <a:sx n="80" d="100"/>
          <a:sy n="80" d="100"/>
        </p:scale>
        <p:origin x="112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cuments\Marta\Projetos\P&#243;s%20gradua&#231;&#227;o\Orienta&#231;&#245;es\Carlinhos\Atividade%20educacional\Resultados%20-%20Uso%20Optiportal%20no%20Ensino%20Ortopedia%202707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cuments\Marta\Projetos\P&#243;s%20gradua&#231;&#227;o\Orienta&#231;&#245;es\Carlinhos\Atividade%20educacional\Resultados%20-%20Uso%20Optiportal%20no%20Ensino%20Ortopedia%202707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cuments\Marta\Projetos\P&#243;s%20gradua&#231;&#227;o\Orienta&#231;&#245;es\Carlinhos\Atividade%20educacional\Resultados%20-%20Uso%20Optiportal%20no%20Ensino%20Ortopedia%202707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a\Documents\Marta\Projetos\P&#243;s%20gradua&#231;&#227;o\Orienta&#231;&#245;es\Carlinhos\Atividade%20educacional\Resultados%20-%20Uso%20Optiportal%20no%20Ensino%20Ortopedia%202707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000" cap="none" baseline="0">
                <a:latin typeface="Arial" panose="020B0604020202020204" pitchFamily="34" charset="0"/>
                <a:cs typeface="Arial" panose="020B0604020202020204" pitchFamily="34" charset="0"/>
              </a:rPr>
              <a:t>Gráfico 2 - Comparação das médias de acertos, erros e não sei antes e depois da atividade educacional no Grupo 1</a:t>
            </a:r>
          </a:p>
        </c:rich>
      </c:tx>
      <c:layout>
        <c:manualLayout>
          <c:xMode val="edge"/>
          <c:yMode val="edge"/>
          <c:x val="0.11207782911433592"/>
          <c:y val="3.3771106941838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Acertos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13.8</c:v>
                </c:pt>
                <c:pt idx="1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26-427B-9D21-8D68A5C931CC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Erros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3.2</c:v>
                </c:pt>
                <c:pt idx="1">
                  <c:v>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26-427B-9D21-8D68A5C931CC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sei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CF2-4230-9177-CCAE7E88D71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2.9</c:v>
                </c:pt>
                <c:pt idx="1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26-427B-9D21-8D68A5C931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05435872"/>
        <c:axId val="2105427712"/>
      </c:barChart>
      <c:catAx>
        <c:axId val="210543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7712"/>
        <c:crosses val="autoZero"/>
        <c:auto val="1"/>
        <c:lblAlgn val="ctr"/>
        <c:lblOffset val="100"/>
        <c:noMultiLvlLbl val="0"/>
      </c:catAx>
      <c:valAx>
        <c:axId val="2105427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543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pt-BR" sz="1000" b="1" cap="none" baseline="0">
                <a:latin typeface="Arial" panose="020B0604020202020204" pitchFamily="34" charset="0"/>
                <a:cs typeface="Arial" panose="020B0604020202020204" pitchFamily="34" charset="0"/>
              </a:rPr>
              <a:t>Gráfico 3 - Comparação das médias de acertos, erros e não sei antes e depois da atividade educacional no Grupo 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none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Acerto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16.5</c:v>
                </c:pt>
                <c:pt idx="1">
                  <c:v>4.7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54-4771-BA37-2B1A0E8A32A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Erro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12B-4C35-8240-75251A4CE6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Planilha1!$C$2:$C$3</c:f>
              <c:numCache>
                <c:formatCode>General</c:formatCode>
                <c:ptCount val="2"/>
                <c:pt idx="0">
                  <c:v>2</c:v>
                </c:pt>
                <c:pt idx="1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54-4771-BA37-2B1A0E8A32A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Não sei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12B-4C35-8240-75251A4CE6D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Depois</c:v>
                </c:pt>
                <c:pt idx="1">
                  <c:v>Antes</c:v>
                </c:pt>
              </c:strCache>
            </c:strRef>
          </c:cat>
          <c:val>
            <c:numRef>
              <c:f>Planilha1!$D$2:$D$3</c:f>
              <c:numCache>
                <c:formatCode>General</c:formatCode>
                <c:ptCount val="2"/>
                <c:pt idx="0">
                  <c:v>1.4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54-4771-BA37-2B1A0E8A32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105428800"/>
        <c:axId val="2105436416"/>
      </c:barChart>
      <c:catAx>
        <c:axId val="210542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36416"/>
        <c:crosses val="autoZero"/>
        <c:auto val="1"/>
        <c:lblAlgn val="ctr"/>
        <c:lblOffset val="100"/>
        <c:noMultiLvlLbl val="0"/>
      </c:catAx>
      <c:valAx>
        <c:axId val="2105436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05428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Acertos</c:v>
                </c:pt>
                <c:pt idx="1">
                  <c:v>Erros</c:v>
                </c:pt>
                <c:pt idx="2">
                  <c:v>Não sei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5.7</c:v>
                </c:pt>
                <c:pt idx="1">
                  <c:v>3.6</c:v>
                </c:pt>
                <c:pt idx="2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7D-4C4E-8543-18954DC04BE1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6BB-4E15-800C-40116FB5300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Acertos</c:v>
                </c:pt>
                <c:pt idx="1">
                  <c:v>Erros</c:v>
                </c:pt>
                <c:pt idx="2">
                  <c:v>Não sei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4.7</c:v>
                </c:pt>
                <c:pt idx="1">
                  <c:v>2.5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7D-4C4E-8543-18954DC04B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5430976"/>
        <c:axId val="2105425536"/>
      </c:barChart>
      <c:catAx>
        <c:axId val="210543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5536"/>
        <c:crosses val="autoZero"/>
        <c:auto val="1"/>
        <c:lblAlgn val="ctr"/>
        <c:lblOffset val="100"/>
        <c:noMultiLvlLbl val="0"/>
      </c:catAx>
      <c:valAx>
        <c:axId val="21054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3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Grupo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Acertos</c:v>
                </c:pt>
                <c:pt idx="1">
                  <c:v>Erros</c:v>
                </c:pt>
                <c:pt idx="2">
                  <c:v>Não sei</c:v>
                </c:pt>
              </c:strCache>
            </c:strRef>
          </c:cat>
          <c:val>
            <c:numRef>
              <c:f>Planilha1!$B$2:$B$4</c:f>
              <c:numCache>
                <c:formatCode>General</c:formatCode>
                <c:ptCount val="3"/>
                <c:pt idx="0">
                  <c:v>13.8</c:v>
                </c:pt>
                <c:pt idx="1">
                  <c:v>3.2</c:v>
                </c:pt>
                <c:pt idx="2">
                  <c:v>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29-44EE-A23D-054860CB3F14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Grupo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936-4464-8AFE-66093501820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936-4464-8AFE-66093501820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936-4464-8AFE-66093501820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Planilha1!$A$2:$A$4</c:f>
              <c:strCache>
                <c:ptCount val="3"/>
                <c:pt idx="0">
                  <c:v>Acertos</c:v>
                </c:pt>
                <c:pt idx="1">
                  <c:v>Erros</c:v>
                </c:pt>
                <c:pt idx="2">
                  <c:v>Não sei</c:v>
                </c:pt>
              </c:strCache>
            </c:strRef>
          </c:cat>
          <c:val>
            <c:numRef>
              <c:f>Planilha1!$C$2:$C$4</c:f>
              <c:numCache>
                <c:formatCode>General</c:formatCode>
                <c:ptCount val="3"/>
                <c:pt idx="0">
                  <c:v>16.5</c:v>
                </c:pt>
                <c:pt idx="1">
                  <c:v>2</c:v>
                </c:pt>
                <c:pt idx="2">
                  <c:v>1.45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29-44EE-A23D-054860CB3F1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5426624"/>
        <c:axId val="2105431520"/>
      </c:barChart>
      <c:catAx>
        <c:axId val="210542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31520"/>
        <c:crosses val="autoZero"/>
        <c:auto val="1"/>
        <c:lblAlgn val="ctr"/>
        <c:lblOffset val="100"/>
        <c:noMultiLvlLbl val="0"/>
      </c:catAx>
      <c:valAx>
        <c:axId val="2105431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Likert!$B$2</c:f>
              <c:strCache>
                <c:ptCount val="1"/>
                <c:pt idx="0">
                  <c:v>Concordo muito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Likert!$B$3:$B$8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6</c:v>
                </c:pt>
                <c:pt idx="3">
                  <c:v>16</c:v>
                </c:pt>
                <c:pt idx="4">
                  <c:v>5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11-4016-975F-218D0422F81A}"/>
            </c:ext>
          </c:extLst>
        </c:ser>
        <c:ser>
          <c:idx val="1"/>
          <c:order val="1"/>
          <c:tx>
            <c:strRef>
              <c:f>Likert!$C$2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Likert!$C$3:$C$8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11</c:v>
                </c:pt>
                <c:pt idx="3">
                  <c:v>4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11-4016-975F-218D0422F81A}"/>
            </c:ext>
          </c:extLst>
        </c:ser>
        <c:ser>
          <c:idx val="2"/>
          <c:order val="2"/>
          <c:tx>
            <c:strRef>
              <c:f>Likert!$D$2</c:f>
              <c:strCache>
                <c:ptCount val="1"/>
                <c:pt idx="0">
                  <c:v>Não sei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Likert!$D$3:$D$8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11-4016-975F-218D0422F81A}"/>
            </c:ext>
          </c:extLst>
        </c:ser>
        <c:ser>
          <c:idx val="3"/>
          <c:order val="3"/>
          <c:tx>
            <c:strRef>
              <c:f>Likert!$E$2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Likert!$E$3:$E$8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11-4016-975F-218D0422F81A}"/>
            </c:ext>
          </c:extLst>
        </c:ser>
        <c:ser>
          <c:idx val="4"/>
          <c:order val="4"/>
          <c:tx>
            <c:strRef>
              <c:f>Likert!$F$2</c:f>
              <c:strCache>
                <c:ptCount val="1"/>
                <c:pt idx="0">
                  <c:v>Discordo muito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Likert!$F$3:$F$8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411-4016-975F-218D0422F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2873888"/>
        <c:axId val="2105424992"/>
      </c:barChart>
      <c:catAx>
        <c:axId val="210287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05424992"/>
        <c:crosses val="autoZero"/>
        <c:auto val="1"/>
        <c:lblAlgn val="ctr"/>
        <c:lblOffset val="100"/>
        <c:noMultiLvlLbl val="0"/>
      </c:catAx>
      <c:valAx>
        <c:axId val="210542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287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Likert!$B$12:$B$13</c:f>
              <c:strCache>
                <c:ptCount val="2"/>
                <c:pt idx="0">
                  <c:v>1</c:v>
                </c:pt>
                <c:pt idx="1">
                  <c:v>Concordo muito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Likert!$B$14:$B$19</c:f>
              <c:numCache>
                <c:formatCode>General</c:formatCode>
                <c:ptCount val="6"/>
                <c:pt idx="0">
                  <c:v>8</c:v>
                </c:pt>
                <c:pt idx="1">
                  <c:v>18</c:v>
                </c:pt>
                <c:pt idx="2">
                  <c:v>17</c:v>
                </c:pt>
                <c:pt idx="3">
                  <c:v>20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29-42A5-9EEB-4B3C790FF070}"/>
            </c:ext>
          </c:extLst>
        </c:ser>
        <c:ser>
          <c:idx val="1"/>
          <c:order val="1"/>
          <c:tx>
            <c:strRef>
              <c:f>Likert!$C$12:$C$13</c:f>
              <c:strCache>
                <c:ptCount val="2"/>
                <c:pt idx="0">
                  <c:v>2</c:v>
                </c:pt>
                <c:pt idx="1">
                  <c:v>Concordo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Likert!$C$14:$C$19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29-42A5-9EEB-4B3C790FF070}"/>
            </c:ext>
          </c:extLst>
        </c:ser>
        <c:ser>
          <c:idx val="2"/>
          <c:order val="2"/>
          <c:tx>
            <c:strRef>
              <c:f>Likert!$D$12:$D$13</c:f>
              <c:strCache>
                <c:ptCount val="2"/>
                <c:pt idx="0">
                  <c:v>3</c:v>
                </c:pt>
                <c:pt idx="1">
                  <c:v>Não sei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Likert!$D$14:$D$19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229-42A5-9EEB-4B3C790FF070}"/>
            </c:ext>
          </c:extLst>
        </c:ser>
        <c:ser>
          <c:idx val="3"/>
          <c:order val="3"/>
          <c:tx>
            <c:strRef>
              <c:f>Likert!$E$12:$E$13</c:f>
              <c:strCache>
                <c:ptCount val="2"/>
                <c:pt idx="0">
                  <c:v>4</c:v>
                </c:pt>
                <c:pt idx="1">
                  <c:v>Discordo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Likert!$E$14:$E$19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229-42A5-9EEB-4B3C790FF070}"/>
            </c:ext>
          </c:extLst>
        </c:ser>
        <c:ser>
          <c:idx val="4"/>
          <c:order val="4"/>
          <c:tx>
            <c:strRef>
              <c:f>Likert!$F$12:$F$13</c:f>
              <c:strCache>
                <c:ptCount val="2"/>
                <c:pt idx="0">
                  <c:v>5</c:v>
                </c:pt>
                <c:pt idx="1">
                  <c:v>Discordo muito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Likert!$F$14:$F$19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229-42A5-9EEB-4B3C790F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422816"/>
        <c:axId val="2105433152"/>
      </c:barChart>
      <c:catAx>
        <c:axId val="2105422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05433152"/>
        <c:crosses val="autoZero"/>
        <c:auto val="1"/>
        <c:lblAlgn val="ctr"/>
        <c:lblOffset val="100"/>
        <c:noMultiLvlLbl val="0"/>
      </c:catAx>
      <c:valAx>
        <c:axId val="2105433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Likert!$B$2</c:f>
              <c:strCache>
                <c:ptCount val="1"/>
                <c:pt idx="0">
                  <c:v>Concordo muito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Likert!$B$3:$B$8</c:f>
              <c:numCache>
                <c:formatCode>General</c:formatCode>
                <c:ptCount val="6"/>
                <c:pt idx="0">
                  <c:v>3</c:v>
                </c:pt>
                <c:pt idx="1">
                  <c:v>10</c:v>
                </c:pt>
                <c:pt idx="2">
                  <c:v>6</c:v>
                </c:pt>
                <c:pt idx="3">
                  <c:v>16</c:v>
                </c:pt>
                <c:pt idx="4">
                  <c:v>5</c:v>
                </c:pt>
                <c:pt idx="5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92-4137-B4AA-23E943994FE2}"/>
            </c:ext>
          </c:extLst>
        </c:ser>
        <c:ser>
          <c:idx val="1"/>
          <c:order val="1"/>
          <c:tx>
            <c:strRef>
              <c:f>Likert!$C$2</c:f>
              <c:strCache>
                <c:ptCount val="1"/>
                <c:pt idx="0">
                  <c:v>Concordo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Likert!$C$3:$C$8</c:f>
              <c:numCache>
                <c:formatCode>General</c:formatCode>
                <c:ptCount val="6"/>
                <c:pt idx="0">
                  <c:v>12</c:v>
                </c:pt>
                <c:pt idx="1">
                  <c:v>4</c:v>
                </c:pt>
                <c:pt idx="2">
                  <c:v>11</c:v>
                </c:pt>
                <c:pt idx="3">
                  <c:v>4</c:v>
                </c:pt>
                <c:pt idx="4">
                  <c:v>12</c:v>
                </c:pt>
                <c:pt idx="5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92-4137-B4AA-23E943994FE2}"/>
            </c:ext>
          </c:extLst>
        </c:ser>
        <c:ser>
          <c:idx val="2"/>
          <c:order val="2"/>
          <c:tx>
            <c:strRef>
              <c:f>Likert!$D$2</c:f>
              <c:strCache>
                <c:ptCount val="1"/>
                <c:pt idx="0">
                  <c:v>Não sei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Likert!$D$3:$D$8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92-4137-B4AA-23E943994FE2}"/>
            </c:ext>
          </c:extLst>
        </c:ser>
        <c:ser>
          <c:idx val="3"/>
          <c:order val="3"/>
          <c:tx>
            <c:strRef>
              <c:f>Likert!$E$2</c:f>
              <c:strCache>
                <c:ptCount val="1"/>
                <c:pt idx="0">
                  <c:v>Discordo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Likert!$E$3:$E$8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92-4137-B4AA-23E943994FE2}"/>
            </c:ext>
          </c:extLst>
        </c:ser>
        <c:ser>
          <c:idx val="4"/>
          <c:order val="4"/>
          <c:tx>
            <c:strRef>
              <c:f>Likert!$F$2</c:f>
              <c:strCache>
                <c:ptCount val="1"/>
                <c:pt idx="0">
                  <c:v>Discordo muito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Likert!$A$3:$A$8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Likert!$F$3:$F$8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92-4137-B4AA-23E94399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429344"/>
        <c:axId val="2105429888"/>
      </c:barChart>
      <c:catAx>
        <c:axId val="21054293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05429888"/>
        <c:crosses val="autoZero"/>
        <c:auto val="1"/>
        <c:lblAlgn val="ctr"/>
        <c:lblOffset val="100"/>
        <c:noMultiLvlLbl val="0"/>
      </c:catAx>
      <c:valAx>
        <c:axId val="2105429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Likert!$B$12:$B$13</c:f>
              <c:strCache>
                <c:ptCount val="2"/>
                <c:pt idx="0">
                  <c:v>1</c:v>
                </c:pt>
                <c:pt idx="1">
                  <c:v>Concordo muito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Likert!$B$14:$B$19</c:f>
              <c:numCache>
                <c:formatCode>General</c:formatCode>
                <c:ptCount val="6"/>
                <c:pt idx="0">
                  <c:v>8</c:v>
                </c:pt>
                <c:pt idx="1">
                  <c:v>18</c:v>
                </c:pt>
                <c:pt idx="2">
                  <c:v>17</c:v>
                </c:pt>
                <c:pt idx="3">
                  <c:v>20</c:v>
                </c:pt>
                <c:pt idx="4">
                  <c:v>19</c:v>
                </c:pt>
                <c:pt idx="5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63-4A73-9E72-CB71F263402F}"/>
            </c:ext>
          </c:extLst>
        </c:ser>
        <c:ser>
          <c:idx val="1"/>
          <c:order val="1"/>
          <c:tx>
            <c:strRef>
              <c:f>Likert!$C$12:$C$13</c:f>
              <c:strCache>
                <c:ptCount val="2"/>
                <c:pt idx="0">
                  <c:v>2</c:v>
                </c:pt>
                <c:pt idx="1">
                  <c:v>Concordo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Likert!$C$14:$C$19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63-4A73-9E72-CB71F263402F}"/>
            </c:ext>
          </c:extLst>
        </c:ser>
        <c:ser>
          <c:idx val="2"/>
          <c:order val="2"/>
          <c:tx>
            <c:strRef>
              <c:f>Likert!$D$12:$D$13</c:f>
              <c:strCache>
                <c:ptCount val="2"/>
                <c:pt idx="0">
                  <c:v>3</c:v>
                </c:pt>
                <c:pt idx="1">
                  <c:v>Não sei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Likert!$D$14:$D$19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63-4A73-9E72-CB71F263402F}"/>
            </c:ext>
          </c:extLst>
        </c:ser>
        <c:ser>
          <c:idx val="3"/>
          <c:order val="3"/>
          <c:tx>
            <c:strRef>
              <c:f>Likert!$E$12:$E$13</c:f>
              <c:strCache>
                <c:ptCount val="2"/>
                <c:pt idx="0">
                  <c:v>4</c:v>
                </c:pt>
                <c:pt idx="1">
                  <c:v>Discordo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Likert!$E$14:$E$19</c:f>
              <c:numCache>
                <c:formatCode>General</c:formatCode>
                <c:ptCount val="6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A63-4A73-9E72-CB71F263402F}"/>
            </c:ext>
          </c:extLst>
        </c:ser>
        <c:ser>
          <c:idx val="4"/>
          <c:order val="4"/>
          <c:tx>
            <c:strRef>
              <c:f>Likert!$F$12:$F$13</c:f>
              <c:strCache>
                <c:ptCount val="2"/>
                <c:pt idx="0">
                  <c:v>5</c:v>
                </c:pt>
                <c:pt idx="1">
                  <c:v>Discordo muito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Likert!$A$14:$A$19</c:f>
              <c:strCache>
                <c:ptCount val="6"/>
                <c:pt idx="0">
                  <c:v>Conteúdo importante para o curso</c:v>
                </c:pt>
                <c:pt idx="1">
                  <c:v>Conteúdo adequado e atualizado</c:v>
                </c:pt>
                <c:pt idx="2">
                  <c:v>Tempo de atividade adequado</c:v>
                </c:pt>
                <c:pt idx="3">
                  <c:v>Apresentador com bom domínio do tema</c:v>
                </c:pt>
                <c:pt idx="4">
                  <c:v>Estratégia de apresentação adequada</c:v>
                </c:pt>
                <c:pt idx="5">
                  <c:v>Apresentação de boa qualidade </c:v>
                </c:pt>
              </c:strCache>
            </c:strRef>
          </c:cat>
          <c:val>
            <c:numRef>
              <c:f>Likert!$F$14:$F$19</c:f>
              <c:numCache>
                <c:formatCode>General</c:formatCode>
                <c:ptCount val="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63-4A73-9E72-CB71F26340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424448"/>
        <c:axId val="2105428256"/>
      </c:barChart>
      <c:catAx>
        <c:axId val="210542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2105428256"/>
        <c:crosses val="autoZero"/>
        <c:auto val="1"/>
        <c:lblAlgn val="ctr"/>
        <c:lblOffset val="100"/>
        <c:noMultiLvlLbl val="0"/>
      </c:catAx>
      <c:valAx>
        <c:axId val="210542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0542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038C8D-0512-47CF-8B6A-6B1A052ADAD2}" type="datetimeFigureOut">
              <a:rPr lang="pt-BR"/>
              <a:pPr>
                <a:defRPr/>
              </a:pPr>
              <a:t>15/08/2018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B03CB8-D9C4-4B8A-8A40-F775832EBE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6931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Vídeos de alta qualidade permitem a visualização de estruturas com detalhes além da visualização direta no mesmo espaço físico onde a ação está sendo desenvolvida e tem ganhado espaço na clínica cirúrgica.</a:t>
            </a:r>
          </a:p>
          <a:p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Jacquemart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</a:t>
            </a:r>
            <a:r>
              <a:rPr lang="pt-B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(29) descreveram a elaboração de uma plataforma com sete vídeos de cirurgias plásticas, reconstrutivas e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maxilofaciais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em alta definição, para permitir o acesso livre a qualquer profissional na busca de seu aprimoramento(29). </a:t>
            </a:r>
          </a:p>
          <a:p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Mehrpour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</a:t>
            </a:r>
            <a:r>
              <a:rPr lang="pt-BR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(8) realizou um estudo que teve o objetivo de observar se a aplicação de um programa educacional com um vídeo complementar melhoraria o desempenho das habilidades clínicas musculoesqueléticas dos estudantes de medicina do sexto ano. Observou-se que aqueles que receberam a intervenção do vídeo tiveram pontuação maior do que os que apenas receberam a aula tradicional. Dessa forma, o estudo conclui que o uso de instrução baseada em vídeo em um currículo de habilidades musculoesqueléticas pode ajudar a aumentar a alocação de recursos didáticos(8). Nesse sentido, o desenvolvimento de habilidades cirúrgicas mediante exibição de vídeos interativos já é alvo de discussão desde 1999, Summers randomizou estudantes em três grupos de intervenção educacional: um grupo para aula tradicional, o outro para vídeos e treinamento baseado em computadores. Os resultados mostraram que o treinamento em computadores parece ter sido mais eficiente para o desenvolvimento de habilidades cirúrgicas avaliadas após um mês da intervenção, porém os alunos que praticavam com instruções de vídeo também mostraram ter melhorias significativas nas habilidades processuais </a:t>
            </a:r>
            <a:endParaRPr lang="pt-BR" altLang="pt-BR" dirty="0"/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3B1189-FE28-41A7-87FE-83A6AEFA3462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0519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2495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0013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ítem “apresentação de boa qualidade”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 concordaram muito 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 “concordaram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”, 100% de concordância.</a:t>
            </a:r>
            <a:endParaRPr lang="pt-BR" sz="12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ítem “Estratégia de apresentação adequada” houve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85% de concordância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25% concordou muito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60% concordou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</a:t>
            </a:r>
            <a:r>
              <a:rPr lang="pt-PT" sz="1200" b="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respondeu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“Não sei” 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10% discordou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PT" sz="12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ítem  “Apresentador com bom domínio do tema” houve uma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corcondância de 100%. 80% concordou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muito e 20% concordou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pt-PT" sz="12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Quanto ao “Tempo de atividade” houve uma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concordância de 85%. 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 “Não sei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 concordou muito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55% concordaram</a:t>
            </a:r>
            <a:endParaRPr lang="pt-PT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Já no “Conteúdo adequado atualizado” Houve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70% de concordância 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 de “Não sei”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50% concordou muito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 concordou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30%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respondeu “Não sei”</a:t>
            </a:r>
            <a:endParaRPr lang="pt-BR" sz="12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 “Conteúdo importante para o curso”,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75% de concordância</a:t>
            </a:r>
            <a:r>
              <a:rPr lang="pt-PT" sz="1200" b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pt-PT" sz="1200" b="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15% concordou muito </a:t>
            </a:r>
            <a:r>
              <a:rPr lang="pt-PT" sz="1200" b="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60% concordou</a:t>
            </a:r>
            <a:r>
              <a:rPr lang="pt-PT" sz="1200" b="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20% </a:t>
            </a:r>
            <a:r>
              <a:rPr lang="pt-PT" sz="1200" b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respondeu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“Não sei”, 5% Discordou.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834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“Apresentação de boa qualidade”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95% concordou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muito 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“concordou</a:t>
            </a: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”,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de concordância.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“Estratégia de apresentação adequada” houve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95% de concordou muito e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5% concordou</a:t>
            </a:r>
            <a:r>
              <a:rPr lang="pt-PT" sz="1200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pt-PT" sz="1200" b="1" baseline="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de concordância</a:t>
            </a:r>
            <a:endParaRPr lang="pt-PT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“Apresentador com bom domínio do tema”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concordou  muito. </a:t>
            </a:r>
          </a:p>
          <a:p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“Tempo de atividade” -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Concordância de 100% (85% e 15%.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“Conteúdo adequado atualizado” -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100% de concordância (90% e 10%). </a:t>
            </a:r>
            <a:endParaRPr lang="pt-BR" sz="12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12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“Conteúdo importante para o curso” - </a:t>
            </a:r>
            <a:r>
              <a:rPr lang="pt-PT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80% de concordância (40% e 40%). 5%  “Não sei”, 10% Discordou e 5% Discordou muito.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6200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657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Slides organizados e com muitas imagens, o que considero pontos positivos além de possuir tópicos ao invés de textos. (E1.1)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aula, apesar de expositiva foi atrativa, pois utilizou imagens. (E5.1) </a:t>
            </a:r>
            <a:endParaRPr lang="pt-BR" sz="1200" b="0" i="0" u="none" strike="noStrike" kern="1200" baseline="0" dirty="0">
              <a:solidFill>
                <a:schemeClr val="dk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Os slides estavam claros e ilustraram bem a aula. (E13.1) </a:t>
            </a:r>
          </a:p>
          <a:p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apresentação de slides tornou a aula mais lúdica ajudando na manutenção da atenção com a utilização de imagens. (E14.1)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Boa apresentação, com muitas ilustrações, fotos, que facilitaram o aprendizado. (E15.1)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Imagens foram decisivas para o aprendizado. (E17.1)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1" u="none" strike="noStrike" kern="1200" baseline="0" dirty="0">
                <a:solidFill>
                  <a:schemeClr val="dk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Os recursos poderiam ter sido mais explorados, é atrativa a utilização de vídeos da cirurgia. (E3.1)</a:t>
            </a:r>
            <a:endParaRPr lang="pt-BR" sz="1200" b="0" i="0" u="none" strike="noStrike" kern="120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5129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Bom uso dos recursos audiovisuais/ com profissional da área médica atualizado sobre as técnicas cirúrgicas atuais. (E22.2)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Bons recursos. A dinâmica visual e apresentação por vídeo de todos os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passos e recursos utilizados em uma cirurgia ajudam muito. (E23.2)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Muito adequados e facilitam a dinâmica da aula. (E29.2)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O vídeo para visualização da cirurgia como o comentário presencial foi maravilhoso. (E30.2)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Recursos adequados, dinâmicos e boa qualidade dos vídeos. (E39.2)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Muito bons, os vídeos mantiveram uma sequência lógica e o suporte técnico foi adequado. (E33.2)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A videoaula acompanhada de explicação do professor foi bastante elucidativa e didática. (34.2)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Gostei da aula presencial mostrando os procedimentos do vídeo. E também gostei da demonstração em vídeo das manobras semiológicas. (E36.2)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Bons recursos, interessante que em uma das telas havia a imagem da anatomia e em duas outras, duas visões diferentes do mesmo procedimento. (E37.2)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Recursos adequados e de ótima qualidade (E39.2) 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659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Objetividade e clareza na exploração do assunto. (E1.1)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 maneira objetiva como foi passado o conteúdo. (E3.1)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O tempo de aula foi adequado e o professor expôs apenas o que foi importante. (E4.1)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 didática. (E12.1)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 utilização de imagens de atlas e a imagens reais para a explicação do assunto. (E14.1)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 realização do pré-teste e pós-teste. (E15.1)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O uso clínico foi bem ilustrado. (E17.1)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Exposição de imagens para complementar a explicação. (E18.1) 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Apresentação de um tema interessante e ainda não visto pela turma em atividade curricular. (E7.1)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Diagnóstico e prognóstico cirúrgico. (E8.1)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Entender os tipos de lesões </a:t>
            </a:r>
            <a:r>
              <a:rPr lang="pt-BR" sz="900" dirty="0" err="1">
                <a:latin typeface="Segoe UI" panose="020B0502040204020203" pitchFamily="34" charset="0"/>
                <a:cs typeface="Segoe UI" panose="020B0502040204020203" pitchFamily="34" charset="0"/>
              </a:rPr>
              <a:t>glenoumerais</a:t>
            </a:r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, os testes realizados, prognósticos e tratamento. (E9.1) 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Um conteúdo novo fora do programado. (E10.1)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Conhecer as características da cirurgia. (E11.1)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Abordagem do conteúdo comum na pratica hospitalar. (E16.1)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Os testes para diagnóstico. (E19.1) 	</a:t>
            </a:r>
          </a:p>
          <a:p>
            <a:r>
              <a:rPr lang="pt-BR" sz="900" dirty="0">
                <a:latin typeface="Segoe UI" panose="020B0502040204020203" pitchFamily="34" charset="0"/>
                <a:cs typeface="Segoe UI" panose="020B0502040204020203" pitchFamily="34" charset="0"/>
              </a:rPr>
              <a:t>A descrição dos testes de estabilidade e instabilidade.(E20.1)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177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Bom uso dos recursos audiovisuais/ com profissional da área médica atualizado sobre as técnicas cirúrgicas atuais. (E22.2)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Bons recursos. A dinâmica visual e apresentação por vídeo de todos os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passos e recursos utilizados em uma cirurgia ajudam muito. (E23.2)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Muito adequados e facilitam a dinâmica da aula. (E29.2)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O vídeo para visualização da cirurgia como o comentário presencial foi maravilhoso. (E30.2)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Recursos adequados, dinâmicos e boa qualidade dos vídeos. (E39.2)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Muito bons, os vídeos mantiveram uma sequência lógica e o suporte técnico foi adequado. (E33.2)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A videoaula acompanhada de explicação do professor foi bastante elucidativa e didática. (34.2)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Gostei da aula presencial mostrando os procedimentos do vídeo. E também gostei da demonstração em vídeo das manobras semiológicas. (E36.2)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Bons recursos, interessante que em uma das telas havia a imagem da anatomia e em duas outras, duas visões diferentes do mesmo procedimento. (E37.2) 	</a:t>
            </a:r>
          </a:p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Recursos adequados e de ótima qualidade (E39.2) 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9709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000" dirty="0"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5094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3B1189-FE28-41A7-87FE-83A6AEFA3462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9974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Importante ressaltar que, apesar de não ser explorado plenamente  nessa experiência, existe a possibilidade de interatividade por meios de dispositivos móveis (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tablets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smartphone) e notebook. Através do diário de campo do pesquisador foi permitida a utilização interativa (com o portal) do tablete por pouco tempo, no final da aula, gerando interesse nos alunos.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Embora seja possível a utilização do PCV para transmissão simultânea de procedimentos cirúrgicos com grande qualidade, conforme vem sendo utilizados por outros pesquisadores (33-35), essa possibilidade foi considerada inadequada para o atual momento do curso, sendo mais apropriada para a fase do internato médico ou na residência. A experiência deve ser ampliada para utilização plena de seus recursos.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390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2013, a Escola Bahiana de Medicina e Saúde Pública (EBMSP), em parceria com o Hospital Santa Isabel (HSI), participou com um projeto em edital da Rede Nacional de Pesquisa (RNP) sendo selecionada e contemplada com equipamentos para uso em pesquisa e ensino com o sistema SAGE instalado (anexo 1).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"kit” oferecido pela RNP consiste em um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video-wall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 4 monitores de 47"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HD, que permitem a visualização de imagens em resolução em</a:t>
            </a:r>
            <a:r>
              <a:rPr lang="pt-B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alta definição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4K e acima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SAGE (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Adaptive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Graphics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foi desenvolvido pela Universidade de Illinois em Chicago</a:t>
            </a:r>
            <a:endParaRPr lang="pt-BR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SAGE2, (</a:t>
            </a:r>
            <a:r>
              <a:rPr lang="pt-BR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Scalable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Amplified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disponibilizado em novembro de 2014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desenvolvido pelo Laboratório de Visualização (EVL) da Universidade de </a:t>
            </a:r>
            <a:r>
              <a:rPr lang="pt-BR" sz="1200" b="1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ILLinois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em Chicago (EUA), e pelo Laboratório de Visualização Avançada e Aplicações (LAVA), da Universidade do Havaí (EUA)</a:t>
            </a: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3B1189-FE28-41A7-87FE-83A6AEFA3462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25235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comunicação acontece com interatividade entre membros de dois pontos distantes fisicamente;</a:t>
            </a: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Possibilita a visualização simultânea</a:t>
            </a:r>
            <a:r>
              <a:rPr lang="pt-B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dados complexos, simulações, animações,  imagens radiológicas, vídeos de alta resolução (4K), enfim, de múltiplos dados, oriundos de fonte remota ou local;</a:t>
            </a: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interatividade Interligada através de equipamentos de videoconferência;</a:t>
            </a:r>
          </a:p>
          <a:p>
            <a:pPr lvl="0"/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Estudantes e professores podem exibir remotamente, nas telas do painel,</a:t>
            </a:r>
            <a:r>
              <a:rPr lang="pt-BR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tela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seus 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laptops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pt-BR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tablets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pt-B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smartphones;</a:t>
            </a:r>
            <a:endParaRPr lang="pt-B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12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A3B1189-FE28-41A7-87FE-83A6AEFA3462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016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primeiro grupo (G1), foi aplicada a estratégia educacional tradicional e, no segundo (G2), uma aula com o recurso educacional em teste, o Painel de Colaboração e Visualização (PCV).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sala, professor e tema foram os mesmos nos dois grupos e que os alunos do G2, não tiveram contato com o G1, não sendo permitida a troca de informações entre os alunos dos grupos. 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Foram aplicados questionários, pré-teste e pós-teste (Apêndices 1 e 2) idênticos para os dois grupos e preenchimento de questionário de avaliação da atividade.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97380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4405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Variável discretas são variáveis numéricas que têm um número contável de valores entre quaisquer dois valores. Uma variável discreta é sempre numérica. Por exemplo, o número de reclamações de clientes ou o número de falhas ou defeitos.</a:t>
            </a:r>
          </a:p>
          <a:p>
            <a:endParaRPr lang="pt-BR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Variáveis contínuas são variáveis numéricas que têm um número infinito de valores entre dois valores quaisquer. Uma variável contínua pode ser numérica ou de data/hora. Por exemplo, o comprimento de uma peça ou a data e hora em que um pagamento é recebido.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958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58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03CB8-D9C4-4B8A-8A40-F775832EBE60}" type="slidenum">
              <a:rPr lang="pt-BR" altLang="pt-BR" smtClean="0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8046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4D570-A295-4441-95FD-59DB09FA21F8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31327-94F5-4A43-B7A2-7C1D6FAD9C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8234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9BDED-C20E-4C8A-A544-A1E079C72A89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2ECB2-96B6-4F73-BD1E-CFBABC5A3D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7439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3E759-2EA7-4D3F-B848-5B37BDDF862B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A3293-75B1-4F83-94A3-B10F945ACD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7689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66932-E1F0-4423-9778-CC9E26537219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BE9FE-74DC-485E-895E-B201497F900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1740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71684-5FAE-42F4-862D-CC58B50C2CEE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9ADA6-EB2D-48A3-972B-FCA904D138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949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9CE1E-D8D3-4511-92DD-2744DAD89C19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9FCB4-6BFD-4ACB-93EC-DD675B47E90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244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FB9A-0F26-495C-ACF8-CFA6A2C92394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5F6FD-0F71-40AB-86F6-8663087F7F1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961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CFF9-F923-493E-A0B3-80FA284B871B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ADA37-4DA2-4D9C-AD68-0ABBADE431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481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7AC9-71F3-4FF3-9D32-845CBD463C1A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3B7-C34E-4F5A-B6C4-DC674F8F86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5066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D524-1EEF-4BBC-913C-88A69CAC7554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B66B-4E31-4A83-BBA0-09458BCA41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985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82E7-636B-4A31-9AC0-7A587F4DED67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62372-D87E-4D74-9414-BA533A7EEB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288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+mn-lt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1076CC5-912A-4477-9698-FC5C4154F2E2}" type="datetimeFigureOut">
              <a:rPr lang="pt-BR" altLang="pt-BR"/>
              <a:pPr>
                <a:defRPr/>
              </a:pPr>
              <a:t>15/08/2018</a:t>
            </a:fld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fld id="{6A0B62A4-23D7-4B3F-9A25-771227A37602}" type="slidenum">
              <a:rPr lang="pt-BR" altLang="pt-BR"/>
              <a:pPr/>
              <a:t>‹nº›</a:t>
            </a:fld>
            <a:endParaRPr lang="pt-BR" altLang="pt-BR"/>
          </a:p>
        </p:txBody>
      </p:sp>
      <p:pic>
        <p:nvPicPr>
          <p:cNvPr id="1029" name="Picture 3" descr="C:\Users\jobsonrios\Desktop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o.gl/kOMta3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549149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pt-BR">
              <a:ea typeface="+mn-ea"/>
              <a:cs typeface="+mn-cs"/>
            </a:endParaRPr>
          </a:p>
        </p:txBody>
      </p:sp>
      <p:pic>
        <p:nvPicPr>
          <p:cNvPr id="3076" name="Picture 2" descr="C:\Users\jobsonrios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661988" y="2567410"/>
            <a:ext cx="7820025" cy="19102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360000" rIns="360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0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projeto desta pesquisa foi aprovado Comitê de Ética e Pesquisa da conforme exigências da resolução 466/12 do CNS. CAAE 50443015.1.0000.5544 </a:t>
            </a:r>
          </a:p>
          <a:p>
            <a:pPr lvl="1"/>
            <a:endParaRPr lang="pt-BR" sz="20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pt-BR" sz="20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Número do Parecer: 1.301.135 (Anexo 2).</a:t>
            </a:r>
            <a:endParaRPr lang="pt-BR" altLang="pt-BR" sz="2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Aspectos Éticos</a:t>
            </a:r>
          </a:p>
        </p:txBody>
      </p:sp>
    </p:spTree>
    <p:extLst>
      <p:ext uri="{BB962C8B-B14F-4D97-AF65-F5344CB8AC3E}">
        <p14:creationId xmlns:p14="http://schemas.microsoft.com/office/powerpoint/2010/main" val="3590054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Metodologia</a:t>
            </a:r>
          </a:p>
        </p:txBody>
      </p:sp>
      <p:sp>
        <p:nvSpPr>
          <p:cNvPr id="8" name="Elipse 7"/>
          <p:cNvSpPr/>
          <p:nvPr/>
        </p:nvSpPr>
        <p:spPr>
          <a:xfrm>
            <a:off x="791718" y="1458410"/>
            <a:ext cx="2732532" cy="2227765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DESENHO</a:t>
            </a:r>
          </a:p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ESTUDO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077841" y="1711113"/>
            <a:ext cx="4447033" cy="17223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just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Desenho misto, qualitativo e quantitativo. Descritivo e analítico, utilizando modelo comparativo, antes e depois da aplicação de uma ação educacional.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91718" y="4962525"/>
            <a:ext cx="7733156" cy="10001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288000" rtlCol="0" anchor="ctr"/>
          <a:lstStyle/>
          <a:p>
            <a:pPr algn="just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análise da percepção da atividade foi realizada com abordagem qualitativa das respostas abertas dos estudantes.</a:t>
            </a:r>
          </a:p>
        </p:txBody>
      </p:sp>
    </p:spTree>
    <p:extLst>
      <p:ext uri="{BB962C8B-B14F-4D97-AF65-F5344CB8AC3E}">
        <p14:creationId xmlns:p14="http://schemas.microsoft.com/office/powerpoint/2010/main" val="2727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Metodologia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3971924" y="1878219"/>
            <a:ext cx="4299623" cy="1723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 pré-teste foi realizado no Laboratório de informática da Escola Bahiana de Medicina e Saúde Pública (EBMSP), na Unidade Acadêmica Brotas.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752475" y="4299935"/>
            <a:ext cx="7519072" cy="19008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intervenção educacional foi realizada na sede do CEDETE (Centro de Desenvolvimento de Tecnologias Educacionais) onde está instalado o painel.</a:t>
            </a:r>
          </a:p>
          <a:p>
            <a:pPr algn="ctr">
              <a:defRPr/>
            </a:pPr>
            <a:endParaRPr lang="pt-BR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Em 7 de julho de 2016.</a:t>
            </a:r>
          </a:p>
        </p:txBody>
      </p:sp>
      <p:sp>
        <p:nvSpPr>
          <p:cNvPr id="9" name="Elipse 8"/>
          <p:cNvSpPr/>
          <p:nvPr/>
        </p:nvSpPr>
        <p:spPr>
          <a:xfrm>
            <a:off x="652018" y="1626117"/>
            <a:ext cx="2732532" cy="2227765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</a:p>
          <a:p>
            <a:pPr>
              <a:defRPr/>
            </a:pPr>
            <a:r>
              <a:rPr lang="pt-BR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ESTUDO</a:t>
            </a:r>
          </a:p>
        </p:txBody>
      </p:sp>
    </p:spTree>
    <p:extLst>
      <p:ext uri="{BB962C8B-B14F-4D97-AF65-F5344CB8AC3E}">
        <p14:creationId xmlns:p14="http://schemas.microsoft.com/office/powerpoint/2010/main" val="328238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693048" y="2089692"/>
            <a:ext cx="7730900" cy="11136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Amostra de conveniência composta por alunos do final do 7º semestre da EBMSP, que não tenham cursado a disciplina de ortopedia e aceitaram participar do estudo.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693048" y="1245433"/>
            <a:ext cx="4063642" cy="584890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SELEÇÃO DA POPULAÇÃO, </a:t>
            </a:r>
            <a:r>
              <a:rPr lang="pt-BR" sz="24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CRITÉRIOS DE INCLUSÃO</a:t>
            </a:r>
          </a:p>
        </p:txBody>
      </p:sp>
      <p:sp>
        <p:nvSpPr>
          <p:cNvPr id="8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Metodologia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693048" y="4725397"/>
            <a:ext cx="7730900" cy="18713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pt-BR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Semana antecedente – envio de mensagem – critério de escolha - tempo de resposta ao convite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381086" y="3671945"/>
            <a:ext cx="2413318" cy="584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convidados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4308657" y="3671945"/>
            <a:ext cx="3400949" cy="584890"/>
          </a:xfrm>
          <a:prstGeom prst="rect">
            <a:avLst/>
          </a:prstGeom>
          <a:solidFill>
            <a:srgbClr val="A4CD2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78 manifestaram interesse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1274883" y="5690383"/>
            <a:ext cx="2413318" cy="5848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 vagas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4188873" y="5690383"/>
            <a:ext cx="3520733" cy="584890"/>
          </a:xfrm>
          <a:prstGeom prst="rect">
            <a:avLst/>
          </a:prstGeom>
          <a:solidFill>
            <a:srgbClr val="A4CD21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 confirmaram</a:t>
            </a:r>
          </a:p>
        </p:txBody>
      </p:sp>
      <p:cxnSp>
        <p:nvCxnSpPr>
          <p:cNvPr id="7" name="Conector reto 6"/>
          <p:cNvCxnSpPr>
            <a:stCxn id="15" idx="3"/>
            <a:endCxn id="16" idx="1"/>
          </p:cNvCxnSpPr>
          <p:nvPr/>
        </p:nvCxnSpPr>
        <p:spPr>
          <a:xfrm>
            <a:off x="3688201" y="5982828"/>
            <a:ext cx="500672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3794404" y="3957338"/>
            <a:ext cx="500672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41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693048" y="1820154"/>
            <a:ext cx="7634087" cy="19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t-BR" sz="20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40 selecionados – aleatório – disponibilidade de horário</a:t>
            </a: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742763" y="5138492"/>
            <a:ext cx="7534655" cy="87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Estudantes que, embora tenham concordado em participar, não compareceram no horário da atividade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4979297" y="2606097"/>
            <a:ext cx="2719814" cy="95610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2</a:t>
            </a:r>
          </a:p>
          <a:p>
            <a:pPr algn="ctr">
              <a:defRPr/>
            </a:pPr>
            <a:endParaRPr lang="pt-BR" sz="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pessoas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1620461" y="2606097"/>
            <a:ext cx="2719814" cy="95610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Grupo 1</a:t>
            </a:r>
          </a:p>
          <a:p>
            <a:pPr algn="ctr">
              <a:defRPr/>
            </a:pPr>
            <a:endParaRPr lang="pt-BR" sz="7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 pessoas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693048" y="1124122"/>
            <a:ext cx="4063642" cy="584890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SELEÇÃO DA </a:t>
            </a:r>
          </a:p>
          <a:p>
            <a:pPr>
              <a:defRPr/>
            </a:pPr>
            <a:r>
              <a:rPr lang="pt-BR" sz="24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POPULAÇÃO</a:t>
            </a:r>
          </a:p>
        </p:txBody>
      </p:sp>
      <p:sp>
        <p:nvSpPr>
          <p:cNvPr id="11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Metodologia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693048" y="4206914"/>
            <a:ext cx="4063642" cy="584890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4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CRITÉRIO DE </a:t>
            </a:r>
          </a:p>
          <a:p>
            <a:pPr>
              <a:defRPr/>
            </a:pPr>
            <a:r>
              <a:rPr lang="pt-BR" sz="24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EXCLUSÃO</a:t>
            </a:r>
          </a:p>
        </p:txBody>
      </p:sp>
    </p:spTree>
    <p:extLst>
      <p:ext uri="{BB962C8B-B14F-4D97-AF65-F5344CB8AC3E}">
        <p14:creationId xmlns:p14="http://schemas.microsoft.com/office/powerpoint/2010/main" val="284802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4572000" y="792164"/>
            <a:ext cx="4572000" cy="59313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0" y="792163"/>
            <a:ext cx="4572000" cy="59313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4572000" y="792162"/>
            <a:ext cx="0" cy="5931366"/>
          </a:xfrm>
          <a:prstGeom prst="line">
            <a:avLst/>
          </a:prstGeom>
          <a:ln w="28575">
            <a:solidFill>
              <a:srgbClr val="254736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Metodologia – Dinâmica da atividade educacional</a:t>
            </a:r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 bwMode="auto">
          <a:xfrm>
            <a:off x="4933322" y="1036320"/>
            <a:ext cx="3849354" cy="568720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4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2 - Teste</a:t>
            </a:r>
          </a:p>
          <a:p>
            <a:pPr algn="ctr">
              <a:defRPr/>
            </a:pPr>
            <a:endParaRPr lang="pt-BR" sz="2400" b="1" dirty="0">
              <a:solidFill>
                <a:srgbClr val="254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700" b="1" dirty="0">
              <a:solidFill>
                <a:srgbClr val="254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349899" y="1036320"/>
            <a:ext cx="3872202" cy="568720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t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4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1 - Tradicional</a:t>
            </a:r>
          </a:p>
          <a:p>
            <a:pPr algn="ctr">
              <a:defRPr/>
            </a:pPr>
            <a:endParaRPr lang="pt-BR" sz="2400" b="1" dirty="0">
              <a:solidFill>
                <a:srgbClr val="254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700" b="1" dirty="0">
              <a:solidFill>
                <a:srgbClr val="254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ta para baixo 3"/>
          <p:cNvSpPr/>
          <p:nvPr/>
        </p:nvSpPr>
        <p:spPr>
          <a:xfrm>
            <a:off x="2407327" y="2052587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9"/>
          <p:cNvSpPr/>
          <p:nvPr/>
        </p:nvSpPr>
        <p:spPr>
          <a:xfrm>
            <a:off x="2384478" y="3935890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>
            <a:off x="6651714" y="2052587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1"/>
          <p:cNvSpPr/>
          <p:nvPr/>
        </p:nvSpPr>
        <p:spPr>
          <a:xfrm>
            <a:off x="6628865" y="3935890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baixo 22"/>
          <p:cNvSpPr/>
          <p:nvPr/>
        </p:nvSpPr>
        <p:spPr>
          <a:xfrm>
            <a:off x="2384478" y="4786891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baixo 23"/>
          <p:cNvSpPr/>
          <p:nvPr/>
        </p:nvSpPr>
        <p:spPr>
          <a:xfrm>
            <a:off x="6628865" y="4795944"/>
            <a:ext cx="271604" cy="316073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 bwMode="auto">
          <a:xfrm>
            <a:off x="591672" y="2368660"/>
            <a:ext cx="7835152" cy="156175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Explanação do projeto e atividades a serem realizadas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Leitura e assinatura do TCLE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Preenchimento de questionário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 de pré-teste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591672" y="5112016"/>
            <a:ext cx="7835152" cy="123163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28575"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 da atividade educacional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Aplicação de pós-teste </a:t>
            </a:r>
          </a:p>
          <a:p>
            <a:pPr marL="457200" indent="-457200" algn="ctr">
              <a:buFont typeface="+mj-lt"/>
              <a:buAutoNum type="arabicPeriod"/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Preenchimento de questionário de avaliação da atividade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6340202" y="1620433"/>
            <a:ext cx="872905" cy="453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18:30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6317353" y="4361248"/>
            <a:ext cx="872905" cy="4562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19:00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2083828" y="4338084"/>
            <a:ext cx="872905" cy="4562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18:00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 bwMode="auto">
          <a:xfrm>
            <a:off x="2106677" y="1620434"/>
            <a:ext cx="872905" cy="4536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17:30</a:t>
            </a:r>
          </a:p>
        </p:txBody>
      </p:sp>
    </p:spTree>
    <p:extLst>
      <p:ext uri="{BB962C8B-B14F-4D97-AF65-F5344CB8AC3E}">
        <p14:creationId xmlns:p14="http://schemas.microsoft.com/office/powerpoint/2010/main" val="530342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Coleta de informações</a:t>
            </a:r>
          </a:p>
        </p:txBody>
      </p:sp>
      <p:sp>
        <p:nvSpPr>
          <p:cNvPr id="3" name="Elipse 2"/>
          <p:cNvSpPr/>
          <p:nvPr/>
        </p:nvSpPr>
        <p:spPr>
          <a:xfrm>
            <a:off x="137492" y="1011922"/>
            <a:ext cx="3520108" cy="2101392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INFORMAÇÕES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FORAM OBTIDAS A PARTIR DE: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75314" y="1011921"/>
            <a:ext cx="4909457" cy="14035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Questionário aplicado antes da atividade com informações gerais </a:t>
            </a:r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(sexo, idade, semestre, grupo, participação em ligas acadêmicas, em cirurgia e especialidade pretendida)</a:t>
            </a:r>
            <a:endParaRPr lang="pt-BR" sz="1200" dirty="0"/>
          </a:p>
        </p:txBody>
      </p:sp>
      <p:sp>
        <p:nvSpPr>
          <p:cNvPr id="13" name="Retângulo 12"/>
          <p:cNvSpPr/>
          <p:nvPr/>
        </p:nvSpPr>
        <p:spPr>
          <a:xfrm>
            <a:off x="267220" y="5073965"/>
            <a:ext cx="8657059" cy="790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Questões abertas para conhecer a impressão dos estudantes sobre a atividade realizada 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277000" y="3851875"/>
            <a:ext cx="8647279" cy="739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Teste de conhecimento (pós-teste) + Questionário com questões tipo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Likert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(para avaliação da atividade educacional) 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865532" y="2598601"/>
            <a:ext cx="4909457" cy="575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Teste de conhecimento (pré-teste)</a:t>
            </a:r>
            <a:endParaRPr lang="pt-BR" sz="1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Plano de análise</a:t>
            </a:r>
          </a:p>
        </p:txBody>
      </p:sp>
      <p:sp>
        <p:nvSpPr>
          <p:cNvPr id="4" name="Retângulo 3"/>
          <p:cNvSpPr/>
          <p:nvPr/>
        </p:nvSpPr>
        <p:spPr>
          <a:xfrm>
            <a:off x="2830286" y="1270570"/>
            <a:ext cx="5834742" cy="1274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Os dados foram digitados e organizados com auxílio de um banco de dados e utilização do software “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Package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Social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Sciences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” (SPSS) versão 21</a:t>
            </a:r>
          </a:p>
        </p:txBody>
      </p:sp>
      <p:sp>
        <p:nvSpPr>
          <p:cNvPr id="5" name="Retângulo 4"/>
          <p:cNvSpPr/>
          <p:nvPr/>
        </p:nvSpPr>
        <p:spPr>
          <a:xfrm>
            <a:off x="745932" y="3060059"/>
            <a:ext cx="7919096" cy="8917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Não houve cálculo do tamanho amostral por terem sido incluídos todos os estudantes que atenderam o critério de inclusão no estudo.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45932" y="4134165"/>
            <a:ext cx="7919096" cy="10505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variáveis foram apresentadas sobre a forma de estatística descritiva utilizando-se média e desvio padrão para variáveis contínuas e frequências e percentuais para variáveis discretas</a:t>
            </a:r>
            <a:endParaRPr lang="pt-BR" altLang="pt-BR" sz="16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66700" y="909733"/>
            <a:ext cx="2428875" cy="1995736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ANÁLISE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QUANTITATIVA</a:t>
            </a:r>
          </a:p>
        </p:txBody>
      </p:sp>
      <p:sp>
        <p:nvSpPr>
          <p:cNvPr id="8" name="Retângulo 7"/>
          <p:cNvSpPr/>
          <p:nvPr/>
        </p:nvSpPr>
        <p:spPr>
          <a:xfrm>
            <a:off x="745932" y="5376629"/>
            <a:ext cx="7919096" cy="10556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análise univariada das variáveis contínuas foi realizada utilizando o teste T de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Student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pareado. O teste qui-quadrado foi utilizado na comparação das variáveis nominais. O valor de probabilidade &lt;0,05 foi considerado significativo </a:t>
            </a:r>
          </a:p>
        </p:txBody>
      </p:sp>
    </p:spTree>
    <p:extLst>
      <p:ext uri="{BB962C8B-B14F-4D97-AF65-F5344CB8AC3E}">
        <p14:creationId xmlns:p14="http://schemas.microsoft.com/office/powerpoint/2010/main" val="7985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</a:t>
            </a: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766667" y="3444876"/>
            <a:ext cx="7804535" cy="1625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PT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Foram avaliadas as respostas de questionários, pré e pós-teste de 40 estudantes cursando o fim do 7º semestre do curso de medicina da EBMSP, divididos em G1 (tradicional) e G2 (teste), que participaram das atividades educacionais. </a:t>
            </a:r>
            <a:endParaRPr lang="pt-PT" sz="20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960146" y="1267691"/>
            <a:ext cx="2424404" cy="1977881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ANÁLISE</a:t>
            </a:r>
          </a:p>
          <a:p>
            <a:pPr algn="just"/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QUANTITATIVA</a:t>
            </a:r>
          </a:p>
        </p:txBody>
      </p:sp>
    </p:spTree>
    <p:extLst>
      <p:ext uri="{BB962C8B-B14F-4D97-AF65-F5344CB8AC3E}">
        <p14:creationId xmlns:p14="http://schemas.microsoft.com/office/powerpoint/2010/main" val="994772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Plano de análise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13312" y="1270570"/>
            <a:ext cx="5551715" cy="1274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Dados obtidos através das questões abertas do questionário, submetidos ao método de análise de conteúdo de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Bardin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Minayo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que adota três fases básicas </a:t>
            </a:r>
          </a:p>
        </p:txBody>
      </p:sp>
      <p:sp>
        <p:nvSpPr>
          <p:cNvPr id="6" name="Retângulo 5"/>
          <p:cNvSpPr/>
          <p:nvPr/>
        </p:nvSpPr>
        <p:spPr>
          <a:xfrm>
            <a:off x="261253" y="3107907"/>
            <a:ext cx="8403773" cy="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rtlCol="0" anchor="ctr"/>
          <a:lstStyle/>
          <a:p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1ª fase, organização de todo o material oriundo das questões abertas do questionário</a:t>
            </a:r>
            <a:endParaRPr lang="pt-BR" altLang="pt-BR" sz="16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365449" y="987709"/>
            <a:ext cx="2424404" cy="1977881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>
                <a:latin typeface="Segoe UI" panose="020B0502040204020203" pitchFamily="34" charset="0"/>
                <a:cs typeface="Segoe UI" panose="020B0502040204020203" pitchFamily="34" charset="0"/>
              </a:rPr>
              <a:t>ANÁLISE </a:t>
            </a:r>
            <a:r>
              <a:rPr lang="pt-BR" dirty="0">
                <a:latin typeface="Segoe UI" panose="020B0502040204020203" pitchFamily="34" charset="0"/>
                <a:cs typeface="Segoe UI" panose="020B0502040204020203" pitchFamily="34" charset="0"/>
              </a:rPr>
              <a:t>QUALITATIVA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1253" y="4186826"/>
            <a:ext cx="8403773" cy="10945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rtlCol="0" anchor="ctr"/>
          <a:lstStyle/>
          <a:p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2ª fase, classificação dos dados de forma sistematizada, em dois momentos: </a:t>
            </a:r>
          </a:p>
          <a:p>
            <a:pPr marL="285750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1º  uma leitura horizontal e exaustiva das respostas obtidas.</a:t>
            </a:r>
          </a:p>
          <a:p>
            <a:pPr marL="285750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2º  seleção dos dados que deram origem aos núcleos de sentido.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0799" y="5452269"/>
            <a:ext cx="8403773" cy="69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324000" rtlCol="0" anchor="ctr"/>
          <a:lstStyle/>
          <a:p>
            <a:r>
              <a:rPr lang="pt-BR" alt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3ª fase, análise final - foi realizada a análise, interpretação e discussão dos dados</a:t>
            </a:r>
          </a:p>
        </p:txBody>
      </p:sp>
      <p:sp>
        <p:nvSpPr>
          <p:cNvPr id="9" name="Retângulo 8"/>
          <p:cNvSpPr/>
          <p:nvPr/>
        </p:nvSpPr>
        <p:spPr>
          <a:xfrm>
            <a:off x="-1088236" y="6271901"/>
            <a:ext cx="10863265" cy="4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15000"/>
              </a:lnSpc>
              <a:spcAft>
                <a:spcPts val="0"/>
              </a:spcAft>
            </a:pP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Deslandes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SF, Romeu G, </a:t>
            </a: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Minayo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MC (</a:t>
            </a: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Pesquisa Social: teoria, método e criatividade. 32ª ed. Petrópolis; RJ: Vozes; 2012. 107 p.</a:t>
            </a:r>
          </a:p>
          <a:p>
            <a:pPr lvl="3">
              <a:lnSpc>
                <a:spcPct val="115000"/>
              </a:lnSpc>
              <a:spcAft>
                <a:spcPts val="0"/>
              </a:spcAft>
            </a:pP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Bardin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Análise de conteúdo. São Paulo: Martins Fontes; 1977. 223 p.</a:t>
            </a:r>
          </a:p>
        </p:txBody>
      </p:sp>
    </p:spTree>
    <p:extLst>
      <p:ext uri="{BB962C8B-B14F-4D97-AF65-F5344CB8AC3E}">
        <p14:creationId xmlns:p14="http://schemas.microsoft.com/office/powerpoint/2010/main" val="23255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1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 txBox="1">
            <a:spLocks/>
          </p:cNvSpPr>
          <p:nvPr/>
        </p:nvSpPr>
        <p:spPr bwMode="auto">
          <a:xfrm>
            <a:off x="0" y="6042285"/>
            <a:ext cx="9144000" cy="8157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endParaRPr lang="pt-BR" sz="22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62458" y="4373798"/>
            <a:ext cx="481908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0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Mestrando: </a:t>
            </a:r>
            <a:r>
              <a:rPr lang="pt-BR" sz="20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Antonio Carlos Costa</a:t>
            </a:r>
          </a:p>
          <a:p>
            <a:r>
              <a:rPr lang="pt-BR" sz="20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Orientadora: </a:t>
            </a:r>
            <a:r>
              <a:rPr lang="pt-BR" sz="20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Profa. Dra. Marta Menezes</a:t>
            </a:r>
          </a:p>
          <a:p>
            <a:r>
              <a:rPr lang="pt-BR" sz="20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Co-orientador</a:t>
            </a:r>
            <a:r>
              <a:rPr lang="pt-BR" sz="20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pt-BR" sz="20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Dr. Marcos Almeida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40" y="6178079"/>
            <a:ext cx="1062946" cy="63831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733331"/>
            <a:ext cx="9144000" cy="2987643"/>
          </a:xfrm>
          <a:prstGeom prst="rect">
            <a:avLst/>
          </a:prstGeom>
          <a:solidFill>
            <a:srgbClr val="254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8" name="Título 2"/>
          <p:cNvSpPr txBox="1">
            <a:spLocks/>
          </p:cNvSpPr>
          <p:nvPr/>
        </p:nvSpPr>
        <p:spPr bwMode="auto">
          <a:xfrm>
            <a:off x="596356" y="733331"/>
            <a:ext cx="7951285" cy="2810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pt-BR" altLang="pt-BR" sz="2800" b="1" dirty="0">
                <a:solidFill>
                  <a:schemeClr val="bg1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USO do Painel de Colaboração e </a:t>
            </a:r>
            <a:r>
              <a:rPr lang="pt-BR" altLang="pt-BR" sz="2800" b="1" dirty="0" err="1">
                <a:solidFill>
                  <a:schemeClr val="bg1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Vizualização</a:t>
            </a:r>
            <a:r>
              <a:rPr lang="pt-BR" altLang="pt-BR" sz="2800" b="1" dirty="0">
                <a:solidFill>
                  <a:schemeClr val="bg1"/>
                </a:solidFill>
                <a:latin typeface="Segoe UI" panose="020B0502040204020203" pitchFamily="34" charset="0"/>
                <a:ea typeface="Adobe Gothic Std B" panose="020B0800000000000000" pitchFamily="34" charset="-128"/>
                <a:cs typeface="Segoe UI" panose="020B0502040204020203" pitchFamily="34" charset="0"/>
              </a:rPr>
              <a:t>: possibilidades no ensino da Ortopedia na Escola Bahiana de Medicina e Saúde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564" y="6228015"/>
            <a:ext cx="2354872" cy="488796"/>
          </a:xfrm>
          <a:prstGeom prst="rect">
            <a:avLst/>
          </a:prstGeom>
        </p:spPr>
      </p:pic>
      <p:pic>
        <p:nvPicPr>
          <p:cNvPr id="1026" name="Picture 2" descr="Resultado de imagem para cap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69" y="6119414"/>
            <a:ext cx="718915" cy="66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8" name="Retângulo 7"/>
          <p:cNvSpPr/>
          <p:nvPr/>
        </p:nvSpPr>
        <p:spPr>
          <a:xfrm>
            <a:off x="1098550" y="8294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CARACTERIZAÇÃO DOS GRUPOS</a:t>
            </a:r>
          </a:p>
          <a:p>
            <a:pPr algn="just"/>
            <a:r>
              <a:rPr lang="pt-BR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 ESTUDANTES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07038"/>
              </p:ext>
            </p:extLst>
          </p:nvPr>
        </p:nvGraphicFramePr>
        <p:xfrm>
          <a:off x="1134000" y="1512992"/>
          <a:ext cx="6876000" cy="47368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6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96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28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75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Características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Média (DP) ou N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751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23,7 (± 2,8)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22,5 (±1,8)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Gênero feminino</a:t>
                      </a:r>
                      <a:endParaRPr lang="pt-BR" sz="1400" b="1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(75)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(75)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Participa de atividades cirúrgicas</a:t>
                      </a:r>
                      <a:endParaRPr lang="pt-BR" sz="1400" b="1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(95)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 (65)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Participa de Ligas Acadêmicas</a:t>
                      </a:r>
                      <a:endParaRPr lang="pt-BR" sz="1400" b="1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 (70)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 (95)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3964">
                <a:tc gridSpan="3">
                  <a:txBody>
                    <a:bodyPr/>
                    <a:lstStyle/>
                    <a:p>
                      <a:pPr algn="ctr"/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Especialidade que pensa em seguir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Clínica cirúrgica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Clínica médica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 (15)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Pediatria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Ginecologia e obstetrícia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 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PSF/Saúde coletiva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Ortopedia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 (5)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Outra ou não sabe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 (55)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 (55)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r>
                        <a:rPr lang="pt-BR" sz="1400" b="1" i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5FA4535-39C8-41FF-806B-9DB07AD53E77}"/>
              </a:ext>
            </a:extLst>
          </p:cNvPr>
          <p:cNvSpPr/>
          <p:nvPr/>
        </p:nvSpPr>
        <p:spPr>
          <a:xfrm>
            <a:off x="5154695" y="2835091"/>
            <a:ext cx="1474705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38D9E6B9-6D73-4417-B350-7A3D130A707A}"/>
              </a:ext>
            </a:extLst>
          </p:cNvPr>
          <p:cNvSpPr/>
          <p:nvPr/>
        </p:nvSpPr>
        <p:spPr>
          <a:xfrm>
            <a:off x="6629400" y="3135417"/>
            <a:ext cx="1369372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43DBE687-2AB3-4CA9-91E2-BCBC346F4E89}"/>
              </a:ext>
            </a:extLst>
          </p:cNvPr>
          <p:cNvSpPr/>
          <p:nvPr/>
        </p:nvSpPr>
        <p:spPr>
          <a:xfrm>
            <a:off x="5154695" y="3792091"/>
            <a:ext cx="2844077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E3677650-2844-45DD-AAF0-1ADA3439AE57}"/>
              </a:ext>
            </a:extLst>
          </p:cNvPr>
          <p:cNvSpPr/>
          <p:nvPr/>
        </p:nvSpPr>
        <p:spPr>
          <a:xfrm>
            <a:off x="5138997" y="5658991"/>
            <a:ext cx="2844077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Balão de Fala: Retângulo 4">
            <a:extLst>
              <a:ext uri="{FF2B5EF4-FFF2-40B4-BE49-F238E27FC236}">
                <a16:creationId xmlns:a16="http://schemas.microsoft.com/office/drawing/2014/main" xmlns="" id="{832D5F71-BB5B-4062-B2E5-F6D472805B02}"/>
              </a:ext>
            </a:extLst>
          </p:cNvPr>
          <p:cNvSpPr/>
          <p:nvPr/>
        </p:nvSpPr>
        <p:spPr>
          <a:xfrm>
            <a:off x="5892047" y="829412"/>
            <a:ext cx="2616686" cy="572359"/>
          </a:xfrm>
          <a:prstGeom prst="wedgeRectCallout">
            <a:avLst>
              <a:gd name="adj1" fmla="val -89900"/>
              <a:gd name="adj2" fmla="val -2243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Importante para identificar uniformidade nos grupos </a:t>
            </a:r>
          </a:p>
        </p:txBody>
      </p:sp>
      <p:sp>
        <p:nvSpPr>
          <p:cNvPr id="15" name="Balão de Fala: Retângulo 14">
            <a:extLst>
              <a:ext uri="{FF2B5EF4-FFF2-40B4-BE49-F238E27FC236}">
                <a16:creationId xmlns:a16="http://schemas.microsoft.com/office/drawing/2014/main" xmlns="" id="{325937B9-075B-4C13-AB2E-2652E4564AC4}"/>
              </a:ext>
            </a:extLst>
          </p:cNvPr>
          <p:cNvSpPr/>
          <p:nvPr/>
        </p:nvSpPr>
        <p:spPr>
          <a:xfrm>
            <a:off x="113899" y="1305513"/>
            <a:ext cx="2241082" cy="825947"/>
          </a:xfrm>
          <a:prstGeom prst="wedgeRectCallout">
            <a:avLst>
              <a:gd name="adj1" fmla="val 171559"/>
              <a:gd name="adj2" fmla="val 9360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média de idade e gênero não difere nos grupos</a:t>
            </a:r>
          </a:p>
        </p:txBody>
      </p:sp>
      <p:sp>
        <p:nvSpPr>
          <p:cNvPr id="16" name="Balão de Fala: Retângulo 15">
            <a:extLst>
              <a:ext uri="{FF2B5EF4-FFF2-40B4-BE49-F238E27FC236}">
                <a16:creationId xmlns:a16="http://schemas.microsoft.com/office/drawing/2014/main" xmlns="" id="{0D97FC05-F300-48E1-97FD-89E0D1C1321D}"/>
              </a:ext>
            </a:extLst>
          </p:cNvPr>
          <p:cNvSpPr/>
          <p:nvPr/>
        </p:nvSpPr>
        <p:spPr>
          <a:xfrm>
            <a:off x="113898" y="2450001"/>
            <a:ext cx="3100940" cy="1431426"/>
          </a:xfrm>
          <a:prstGeom prst="wedgeRectCallout">
            <a:avLst>
              <a:gd name="adj1" fmla="val 116172"/>
              <a:gd name="adj2" fmla="val -3824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Esperada predominância do gênero masculino por se tratar de tema cirúrgico*. O que pode ser explicado pela “feminização” do curso médico.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E6F8D30-581D-48D2-ABF2-D8125C6E7B23}"/>
              </a:ext>
            </a:extLst>
          </p:cNvPr>
          <p:cNvSpPr/>
          <p:nvPr/>
        </p:nvSpPr>
        <p:spPr>
          <a:xfrm>
            <a:off x="226194" y="6411689"/>
            <a:ext cx="77838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dirty="0">
                <a:latin typeface="Arial" panose="020B0604020202020204" pitchFamily="34" charset="0"/>
                <a:ea typeface="Arial Unicode MS"/>
              </a:rPr>
              <a:t>*Franco T, Santos EG. Mulheres e cirurgiãs. Rev. Col. Bras. Cir.37(1). Rio de Janeiro Jan./Feb. 2010</a:t>
            </a:r>
            <a:endParaRPr lang="pt-BR" sz="1200" dirty="0"/>
          </a:p>
        </p:txBody>
      </p:sp>
      <p:sp>
        <p:nvSpPr>
          <p:cNvPr id="18" name="Balão de Fala: Retângulo 17">
            <a:extLst>
              <a:ext uri="{FF2B5EF4-FFF2-40B4-BE49-F238E27FC236}">
                <a16:creationId xmlns:a16="http://schemas.microsoft.com/office/drawing/2014/main" xmlns="" id="{C657F735-CFB2-4CCF-92D6-4083DE0C0FE9}"/>
              </a:ext>
            </a:extLst>
          </p:cNvPr>
          <p:cNvSpPr/>
          <p:nvPr/>
        </p:nvSpPr>
        <p:spPr>
          <a:xfrm>
            <a:off x="113898" y="3397586"/>
            <a:ext cx="3100940" cy="1431426"/>
          </a:xfrm>
          <a:prstGeom prst="wedgeRectCallout">
            <a:avLst>
              <a:gd name="adj1" fmla="val 114620"/>
              <a:gd name="adj2" fmla="val -7522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predomínio de estudantes que participam de atividades cirúrgicas poderia ser um viés, porém eles se concentraram no G1(tradicional)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xmlns="" id="{B196CABD-FF42-4159-8DF0-DBCFE60BD094}"/>
              </a:ext>
            </a:extLst>
          </p:cNvPr>
          <p:cNvSpPr/>
          <p:nvPr/>
        </p:nvSpPr>
        <p:spPr>
          <a:xfrm>
            <a:off x="113898" y="4202920"/>
            <a:ext cx="3100940" cy="1431426"/>
          </a:xfrm>
          <a:prstGeom prst="wedgeRectCallout">
            <a:avLst>
              <a:gd name="adj1" fmla="val 162111"/>
              <a:gd name="adj2" fmla="val -10682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frequencia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de estudantes que participam de ligas acadêmicas poderia ser um viés, porém não se observa predomínio de ligas em cirurgia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xmlns="" id="{AF4EA3A3-5500-48DC-8F6B-8850BAB71CD3}"/>
              </a:ext>
            </a:extLst>
          </p:cNvPr>
          <p:cNvSpPr/>
          <p:nvPr/>
        </p:nvSpPr>
        <p:spPr>
          <a:xfrm>
            <a:off x="63830" y="4763990"/>
            <a:ext cx="3100940" cy="1924698"/>
          </a:xfrm>
          <a:prstGeom prst="wedgeRectCallout">
            <a:avLst>
              <a:gd name="adj1" fmla="val 107541"/>
              <a:gd name="adj2" fmla="val -1000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Sobre a especialidade que pretendem seguir foi verificado que a maioria ainda não tem definição. Observado ainda que não houve entre os grupos diferença na opção por área cirúrgica</a:t>
            </a:r>
          </a:p>
        </p:txBody>
      </p:sp>
    </p:spTree>
    <p:extLst>
      <p:ext uri="{BB962C8B-B14F-4D97-AF65-F5344CB8AC3E}">
        <p14:creationId xmlns:p14="http://schemas.microsoft.com/office/powerpoint/2010/main" val="27477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BB12FC8-2804-48FB-86A2-D7673EFBBAA2}"/>
              </a:ext>
            </a:extLst>
          </p:cNvPr>
          <p:cNvSpPr/>
          <p:nvPr/>
        </p:nvSpPr>
        <p:spPr>
          <a:xfrm>
            <a:off x="1983440" y="5506570"/>
            <a:ext cx="535193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comparação no Grupo1 utilizando o teste T pareado antes e após a intervenção educacional demonstrou diferença significativa.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6641A5-C972-4E46-BC59-B461137FAF92}"/>
              </a:ext>
            </a:extLst>
          </p:cNvPr>
          <p:cNvSpPr txBox="1"/>
          <p:nvPr/>
        </p:nvSpPr>
        <p:spPr>
          <a:xfrm>
            <a:off x="764329" y="1057611"/>
            <a:ext cx="7851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Grupo 1 - Comparação intragrupo antes e depois da atividade</a:t>
            </a: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F3B1EA95-4B71-4EAD-9849-0529FEA00B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8884799"/>
              </p:ext>
            </p:extLst>
          </p:nvPr>
        </p:nvGraphicFramePr>
        <p:xfrm>
          <a:off x="2190564" y="2019371"/>
          <a:ext cx="5327650" cy="257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08A39E0-50D3-418A-AF0F-ABD6D4595F13}"/>
              </a:ext>
            </a:extLst>
          </p:cNvPr>
          <p:cNvSpPr/>
          <p:nvPr/>
        </p:nvSpPr>
        <p:spPr>
          <a:xfrm>
            <a:off x="361265" y="2429782"/>
            <a:ext cx="301345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Arial Unicode MS"/>
              </a:rPr>
              <a:t>Acertos:  5,7±2,29 para 13,8 ±2,39 p&lt; 0,0001 </a:t>
            </a:r>
            <a:endParaRPr lang="pt-BR" sz="1400" dirty="0"/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3D836B77-B062-4EB8-8047-9E32CA1E046F}"/>
              </a:ext>
            </a:extLst>
          </p:cNvPr>
          <p:cNvCxnSpPr/>
          <p:nvPr/>
        </p:nvCxnSpPr>
        <p:spPr>
          <a:xfrm>
            <a:off x="3135416" y="2882927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5D6F2622-D4B1-461F-860D-24C8AE053AAF}"/>
              </a:ext>
            </a:extLst>
          </p:cNvPr>
          <p:cNvCxnSpPr/>
          <p:nvPr/>
        </p:nvCxnSpPr>
        <p:spPr>
          <a:xfrm>
            <a:off x="3153336" y="3606841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2A813B4-89F1-46CF-B84B-986037C73AC3}"/>
              </a:ext>
            </a:extLst>
          </p:cNvPr>
          <p:cNvSpPr/>
          <p:nvPr/>
        </p:nvSpPr>
        <p:spPr>
          <a:xfrm>
            <a:off x="5908157" y="2429782"/>
            <a:ext cx="2964466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ea typeface="Arial Unicode MS"/>
              </a:rPr>
              <a:t>Não sabe: 10,6±3,4 para 2,9±2,08 p&lt; 0,0001</a:t>
            </a:r>
            <a:endParaRPr lang="pt-BR" sz="1400" dirty="0"/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3C0A4A08-742B-4505-815C-9A6CE085D801}"/>
              </a:ext>
            </a:extLst>
          </p:cNvPr>
          <p:cNvCxnSpPr>
            <a:cxnSpLocks/>
          </p:cNvCxnSpPr>
          <p:nvPr/>
        </p:nvCxnSpPr>
        <p:spPr>
          <a:xfrm>
            <a:off x="6104982" y="2875993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FBD7A1BE-4BCA-42B1-AD33-9E6E78D240A0}"/>
              </a:ext>
            </a:extLst>
          </p:cNvPr>
          <p:cNvCxnSpPr>
            <a:cxnSpLocks/>
          </p:cNvCxnSpPr>
          <p:nvPr/>
        </p:nvCxnSpPr>
        <p:spPr>
          <a:xfrm>
            <a:off x="6122902" y="3599907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6675A0F8-2763-426B-94DB-781E2DA33834}"/>
              </a:ext>
            </a:extLst>
          </p:cNvPr>
          <p:cNvSpPr/>
          <p:nvPr/>
        </p:nvSpPr>
        <p:spPr>
          <a:xfrm>
            <a:off x="5098031" y="4475193"/>
            <a:ext cx="962123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Arial Unicode MS"/>
              </a:rPr>
              <a:t>Erros: NS</a:t>
            </a:r>
            <a:endParaRPr lang="pt-BR" sz="1400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1AB15AB0-B668-4F22-8A91-DFF58B084C57}"/>
              </a:ext>
            </a:extLst>
          </p:cNvPr>
          <p:cNvCxnSpPr>
            <a:cxnSpLocks/>
          </p:cNvCxnSpPr>
          <p:nvPr/>
        </p:nvCxnSpPr>
        <p:spPr>
          <a:xfrm>
            <a:off x="4131667" y="2894655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573CF815-478A-459D-A3D5-E2EB37714626}"/>
              </a:ext>
            </a:extLst>
          </p:cNvPr>
          <p:cNvCxnSpPr>
            <a:cxnSpLocks/>
          </p:cNvCxnSpPr>
          <p:nvPr/>
        </p:nvCxnSpPr>
        <p:spPr>
          <a:xfrm>
            <a:off x="5579093" y="3585133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ítulo 2">
            <a:extLst>
              <a:ext uri="{FF2B5EF4-FFF2-40B4-BE49-F238E27FC236}">
                <a16:creationId xmlns:a16="http://schemas.microsoft.com/office/drawing/2014/main" xmlns="" id="{AB413D2D-210D-4ED0-9C6B-B46A113A836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xmlns="" id="{8361C16A-66FB-43DE-910E-24B83869D83B}"/>
              </a:ext>
            </a:extLst>
          </p:cNvPr>
          <p:cNvSpPr/>
          <p:nvPr/>
        </p:nvSpPr>
        <p:spPr>
          <a:xfrm>
            <a:off x="210330" y="3499476"/>
            <a:ext cx="2219544" cy="1700322"/>
          </a:xfrm>
          <a:prstGeom prst="wedgeRectCallout">
            <a:avLst>
              <a:gd name="adj1" fmla="val 123742"/>
              <a:gd name="adj2" fmla="val -1686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Como esperado, os estudantes tiveram ganho significativo na elevação da taxa de acertos e redução dos “não sei”.</a:t>
            </a:r>
          </a:p>
        </p:txBody>
      </p:sp>
    </p:spTree>
    <p:extLst>
      <p:ext uri="{BB962C8B-B14F-4D97-AF65-F5344CB8AC3E}">
        <p14:creationId xmlns:p14="http://schemas.microsoft.com/office/powerpoint/2010/main" val="37541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BB12FC8-2804-48FB-86A2-D7673EFBBAA2}"/>
              </a:ext>
            </a:extLst>
          </p:cNvPr>
          <p:cNvSpPr/>
          <p:nvPr/>
        </p:nvSpPr>
        <p:spPr>
          <a:xfrm>
            <a:off x="1983440" y="5506570"/>
            <a:ext cx="535193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comparação no Grupo 2, utilizando o teste T pareado antes e após a intervenção educacional, também demonstrou diferença significativa.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708A39E0-50D3-418A-AF0F-ABD6D4595F13}"/>
              </a:ext>
            </a:extLst>
          </p:cNvPr>
          <p:cNvSpPr/>
          <p:nvPr/>
        </p:nvSpPr>
        <p:spPr>
          <a:xfrm>
            <a:off x="139886" y="2522203"/>
            <a:ext cx="310085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Acertos: 4,7±2,17 para 16,5±1,05  p&lt; 0,0001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3D836B77-B062-4EB8-8047-9E32CA1E046F}"/>
              </a:ext>
            </a:extLst>
          </p:cNvPr>
          <p:cNvCxnSpPr/>
          <p:nvPr/>
        </p:nvCxnSpPr>
        <p:spPr>
          <a:xfrm>
            <a:off x="3135416" y="2965521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5D6F2622-D4B1-461F-860D-24C8AE053AAF}"/>
              </a:ext>
            </a:extLst>
          </p:cNvPr>
          <p:cNvCxnSpPr/>
          <p:nvPr/>
        </p:nvCxnSpPr>
        <p:spPr>
          <a:xfrm>
            <a:off x="3153336" y="3689435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2A813B4-89F1-46CF-B84B-986037C73AC3}"/>
              </a:ext>
            </a:extLst>
          </p:cNvPr>
          <p:cNvSpPr/>
          <p:nvPr/>
        </p:nvSpPr>
        <p:spPr>
          <a:xfrm>
            <a:off x="5883797" y="2520658"/>
            <a:ext cx="315333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Não sabe: 12,0±3,26 para 1,4±1,14 p&lt; 0,0001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xmlns="" id="{3C0A4A08-742B-4505-815C-9A6CE085D801}"/>
              </a:ext>
            </a:extLst>
          </p:cNvPr>
          <p:cNvCxnSpPr>
            <a:cxnSpLocks/>
          </p:cNvCxnSpPr>
          <p:nvPr/>
        </p:nvCxnSpPr>
        <p:spPr>
          <a:xfrm>
            <a:off x="5995621" y="2986588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xmlns="" id="{FBD7A1BE-4BCA-42B1-AD33-9E6E78D240A0}"/>
              </a:ext>
            </a:extLst>
          </p:cNvPr>
          <p:cNvCxnSpPr>
            <a:cxnSpLocks/>
          </p:cNvCxnSpPr>
          <p:nvPr/>
        </p:nvCxnSpPr>
        <p:spPr>
          <a:xfrm>
            <a:off x="6264106" y="3645185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6675A0F8-2763-426B-94DB-781E2DA33834}"/>
              </a:ext>
            </a:extLst>
          </p:cNvPr>
          <p:cNvSpPr/>
          <p:nvPr/>
        </p:nvSpPr>
        <p:spPr>
          <a:xfrm>
            <a:off x="5122660" y="4572798"/>
            <a:ext cx="962123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Arial Unicode MS"/>
              </a:rPr>
              <a:t>Erros: NS</a:t>
            </a:r>
            <a:endParaRPr lang="pt-BR" sz="1400" dirty="0"/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xmlns="" id="{1AB15AB0-B668-4F22-8A91-DFF58B084C57}"/>
              </a:ext>
            </a:extLst>
          </p:cNvPr>
          <p:cNvCxnSpPr>
            <a:cxnSpLocks/>
          </p:cNvCxnSpPr>
          <p:nvPr/>
        </p:nvCxnSpPr>
        <p:spPr>
          <a:xfrm>
            <a:off x="3836921" y="2917506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xmlns="" id="{573CF815-478A-459D-A3D5-E2EB37714626}"/>
              </a:ext>
            </a:extLst>
          </p:cNvPr>
          <p:cNvCxnSpPr>
            <a:cxnSpLocks/>
          </p:cNvCxnSpPr>
          <p:nvPr/>
        </p:nvCxnSpPr>
        <p:spPr>
          <a:xfrm>
            <a:off x="5945887" y="3615702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2FCA4355-26B2-4D19-AED7-7FDED32E2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6771752"/>
              </p:ext>
            </p:extLst>
          </p:nvPr>
        </p:nvGraphicFramePr>
        <p:xfrm>
          <a:off x="2181075" y="2080821"/>
          <a:ext cx="5279390" cy="257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23AA98AD-211B-4937-9426-DD0D5DB3D957}"/>
              </a:ext>
            </a:extLst>
          </p:cNvPr>
          <p:cNvSpPr txBox="1"/>
          <p:nvPr/>
        </p:nvSpPr>
        <p:spPr>
          <a:xfrm>
            <a:off x="671019" y="1020287"/>
            <a:ext cx="785195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Grupo 2 - Comparação intragrupo antes e depois da atividade</a:t>
            </a:r>
          </a:p>
        </p:txBody>
      </p:sp>
      <p:sp>
        <p:nvSpPr>
          <p:cNvPr id="25" name="Título 2">
            <a:extLst>
              <a:ext uri="{FF2B5EF4-FFF2-40B4-BE49-F238E27FC236}">
                <a16:creationId xmlns:a16="http://schemas.microsoft.com/office/drawing/2014/main" xmlns="" id="{3FE605FE-A66D-4034-AB44-21E284A45631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15" name="Balão de Fala: Retângulo 24">
            <a:extLst>
              <a:ext uri="{FF2B5EF4-FFF2-40B4-BE49-F238E27FC236}">
                <a16:creationId xmlns:a16="http://schemas.microsoft.com/office/drawing/2014/main" xmlns="" id="{8361C16A-66FB-43DE-910E-24B83869D83B}"/>
              </a:ext>
            </a:extLst>
          </p:cNvPr>
          <p:cNvSpPr/>
          <p:nvPr/>
        </p:nvSpPr>
        <p:spPr>
          <a:xfrm>
            <a:off x="245180" y="4033493"/>
            <a:ext cx="2219544" cy="1160080"/>
          </a:xfrm>
          <a:prstGeom prst="wedgeRectCallout">
            <a:avLst>
              <a:gd name="adj1" fmla="val 113904"/>
              <a:gd name="adj2" fmla="val -2721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mesmo comportamento foi observado no G2</a:t>
            </a:r>
          </a:p>
        </p:txBody>
      </p:sp>
    </p:spTree>
    <p:extLst>
      <p:ext uri="{BB962C8B-B14F-4D97-AF65-F5344CB8AC3E}">
        <p14:creationId xmlns:p14="http://schemas.microsoft.com/office/powerpoint/2010/main" val="297682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F83A3BE9-144F-4916-B972-FD66CD88D5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190861"/>
              </p:ext>
            </p:extLst>
          </p:nvPr>
        </p:nvGraphicFramePr>
        <p:xfrm>
          <a:off x="1788458" y="1921116"/>
          <a:ext cx="5479676" cy="331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8AE93A05-F7E4-4714-B150-051C41535838}"/>
              </a:ext>
            </a:extLst>
          </p:cNvPr>
          <p:cNvSpPr/>
          <p:nvPr/>
        </p:nvSpPr>
        <p:spPr>
          <a:xfrm>
            <a:off x="1983440" y="5506570"/>
            <a:ext cx="4908177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O teste T de </a:t>
            </a:r>
            <a:r>
              <a:rPr lang="pt-BR" dirty="0" err="1"/>
              <a:t>Student</a:t>
            </a:r>
            <a:r>
              <a:rPr lang="pt-BR" dirty="0"/>
              <a:t>, comparando as médias das pontuações obtidas nos dois grupos antes do procedimento, não demonstrou diferença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E25FCB00-5A45-48AB-8BF6-CEA6CFA1C53D}"/>
              </a:ext>
            </a:extLst>
          </p:cNvPr>
          <p:cNvCxnSpPr/>
          <p:nvPr/>
        </p:nvCxnSpPr>
        <p:spPr>
          <a:xfrm>
            <a:off x="2682689" y="3025578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xmlns="" id="{9AB1401D-501D-4CD4-B6CB-3D669D21FC4C}"/>
              </a:ext>
            </a:extLst>
          </p:cNvPr>
          <p:cNvCxnSpPr/>
          <p:nvPr/>
        </p:nvCxnSpPr>
        <p:spPr>
          <a:xfrm>
            <a:off x="3164551" y="3184702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xmlns="" id="{C73A04BC-EEAD-45DD-A4C5-69C2FF911229}"/>
              </a:ext>
            </a:extLst>
          </p:cNvPr>
          <p:cNvCxnSpPr/>
          <p:nvPr/>
        </p:nvCxnSpPr>
        <p:spPr>
          <a:xfrm>
            <a:off x="4354608" y="3413312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xmlns="" id="{3F13FAB3-67E0-4E1A-BC00-780094389322}"/>
              </a:ext>
            </a:extLst>
          </p:cNvPr>
          <p:cNvCxnSpPr/>
          <p:nvPr/>
        </p:nvCxnSpPr>
        <p:spPr>
          <a:xfrm>
            <a:off x="4836470" y="3572436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A908CD60-4ED1-42CC-8028-02A03A49F134}"/>
              </a:ext>
            </a:extLst>
          </p:cNvPr>
          <p:cNvCxnSpPr/>
          <p:nvPr/>
        </p:nvCxnSpPr>
        <p:spPr>
          <a:xfrm>
            <a:off x="6066868" y="2070840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7D2E7FE0-BFCC-4206-9C9F-A56AD87864E9}"/>
              </a:ext>
            </a:extLst>
          </p:cNvPr>
          <p:cNvCxnSpPr/>
          <p:nvPr/>
        </p:nvCxnSpPr>
        <p:spPr>
          <a:xfrm>
            <a:off x="6515112" y="1929646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226E9318-861E-4B34-9404-8A26C9F8CD31}"/>
              </a:ext>
            </a:extLst>
          </p:cNvPr>
          <p:cNvSpPr txBox="1"/>
          <p:nvPr/>
        </p:nvSpPr>
        <p:spPr>
          <a:xfrm>
            <a:off x="1460821" y="1094148"/>
            <a:ext cx="613494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Comparação entre os Grupo1 e 2 antes do teste</a:t>
            </a:r>
          </a:p>
        </p:txBody>
      </p:sp>
      <p:sp>
        <p:nvSpPr>
          <p:cNvPr id="18" name="Título 2">
            <a:extLst>
              <a:ext uri="{FF2B5EF4-FFF2-40B4-BE49-F238E27FC236}">
                <a16:creationId xmlns:a16="http://schemas.microsoft.com/office/drawing/2014/main" xmlns="" id="{AEE31AAB-0D83-48EB-B9C8-672A78B6071E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19" name="Balão de Fala: Retângulo 18">
            <a:extLst>
              <a:ext uri="{FF2B5EF4-FFF2-40B4-BE49-F238E27FC236}">
                <a16:creationId xmlns:a16="http://schemas.microsoft.com/office/drawing/2014/main" xmlns="" id="{DFA355C2-35D9-4EEC-8E64-9B8B1BF1FD7A}"/>
              </a:ext>
            </a:extLst>
          </p:cNvPr>
          <p:cNvSpPr/>
          <p:nvPr/>
        </p:nvSpPr>
        <p:spPr>
          <a:xfrm>
            <a:off x="377975" y="3297546"/>
            <a:ext cx="2304714" cy="2209024"/>
          </a:xfrm>
          <a:prstGeom prst="wedgeRectCallout">
            <a:avLst>
              <a:gd name="adj1" fmla="val 113163"/>
              <a:gd name="adj2" fmla="val -12714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comparação do teste realizado antes da experiência educacional não apresentou diferença, o que sugere uniformidade entre os grupos.</a:t>
            </a:r>
          </a:p>
        </p:txBody>
      </p:sp>
    </p:spTree>
    <p:extLst>
      <p:ext uri="{BB962C8B-B14F-4D97-AF65-F5344CB8AC3E}">
        <p14:creationId xmlns:p14="http://schemas.microsoft.com/office/powerpoint/2010/main" val="20074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xmlns="" id="{1C33EED6-1B58-4485-A3C5-1B9EB9DB70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223485"/>
              </p:ext>
            </p:extLst>
          </p:nvPr>
        </p:nvGraphicFramePr>
        <p:xfrm>
          <a:off x="1871980" y="1853882"/>
          <a:ext cx="5400040" cy="315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xmlns="" id="{9BB12FC8-2804-48FB-86A2-D7673EFBBAA2}"/>
              </a:ext>
            </a:extLst>
          </p:cNvPr>
          <p:cNvSpPr/>
          <p:nvPr/>
        </p:nvSpPr>
        <p:spPr>
          <a:xfrm>
            <a:off x="1927574" y="5286109"/>
            <a:ext cx="5351931" cy="914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A comparação entre os grupos utilizando o teste T de </a:t>
            </a:r>
            <a:r>
              <a:rPr lang="pt-BR" dirty="0" err="1"/>
              <a:t>Student</a:t>
            </a:r>
            <a:r>
              <a:rPr lang="pt-BR" dirty="0"/>
              <a:t> após a intervenção educacional demonstrou diferença significativa entre os grupos. 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="" id="{B0B3A08D-627C-42DB-8DBD-AFCDA991815D}"/>
              </a:ext>
            </a:extLst>
          </p:cNvPr>
          <p:cNvCxnSpPr/>
          <p:nvPr/>
        </p:nvCxnSpPr>
        <p:spPr>
          <a:xfrm>
            <a:off x="3234019" y="1627083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xmlns="" id="{B0A1DB2F-8568-4949-B0EE-1AD631A4861A}"/>
              </a:ext>
            </a:extLst>
          </p:cNvPr>
          <p:cNvCxnSpPr/>
          <p:nvPr/>
        </p:nvCxnSpPr>
        <p:spPr>
          <a:xfrm>
            <a:off x="4885775" y="3662077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8A4DEB02-6BFB-45E8-B8B6-E25F79BB14F5}"/>
              </a:ext>
            </a:extLst>
          </p:cNvPr>
          <p:cNvCxnSpPr/>
          <p:nvPr/>
        </p:nvCxnSpPr>
        <p:spPr>
          <a:xfrm>
            <a:off x="6080311" y="3556735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68D04726-2D95-43A6-B771-DB3A3BE4ECD1}"/>
              </a:ext>
            </a:extLst>
          </p:cNvPr>
          <p:cNvSpPr/>
          <p:nvPr/>
        </p:nvSpPr>
        <p:spPr>
          <a:xfrm>
            <a:off x="3482098" y="1989837"/>
            <a:ext cx="2992662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16,5±1,05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13,8 ± 2,40 p&lt;0,0001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C7C7D53-7D13-411D-B329-61F06575153E}"/>
              </a:ext>
            </a:extLst>
          </p:cNvPr>
          <p:cNvSpPr/>
          <p:nvPr/>
        </p:nvSpPr>
        <p:spPr>
          <a:xfrm>
            <a:off x="3990831" y="2599001"/>
            <a:ext cx="270581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2,0±1,12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3,2±1,41 p&lt; 0,0004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01CC12E9-442F-4E74-A4AA-2FBABBEB5AE1}"/>
              </a:ext>
            </a:extLst>
          </p:cNvPr>
          <p:cNvSpPr/>
          <p:nvPr/>
        </p:nvSpPr>
        <p:spPr>
          <a:xfrm>
            <a:off x="5205566" y="3201450"/>
            <a:ext cx="258028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1,4±1,14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 2,9±2,10 p&lt;0,008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F7D2252B-D44B-4396-9177-5996F499E1F2}"/>
              </a:ext>
            </a:extLst>
          </p:cNvPr>
          <p:cNvCxnSpPr/>
          <p:nvPr/>
        </p:nvCxnSpPr>
        <p:spPr>
          <a:xfrm>
            <a:off x="2761131" y="2014817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xmlns="" id="{F3347D03-998D-41AA-84EB-F203BB4A283A}"/>
              </a:ext>
            </a:extLst>
          </p:cNvPr>
          <p:cNvCxnSpPr/>
          <p:nvPr/>
        </p:nvCxnSpPr>
        <p:spPr>
          <a:xfrm>
            <a:off x="4419609" y="3498460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EB4DEFB6-5A57-4AF7-AFD8-82874869F837}"/>
              </a:ext>
            </a:extLst>
          </p:cNvPr>
          <p:cNvCxnSpPr/>
          <p:nvPr/>
        </p:nvCxnSpPr>
        <p:spPr>
          <a:xfrm>
            <a:off x="6548722" y="3742755"/>
            <a:ext cx="0" cy="2823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D6B3E082-8321-473F-A5BC-D9513694F830}"/>
              </a:ext>
            </a:extLst>
          </p:cNvPr>
          <p:cNvSpPr txBox="1"/>
          <p:nvPr/>
        </p:nvSpPr>
        <p:spPr>
          <a:xfrm>
            <a:off x="1460821" y="1094148"/>
            <a:ext cx="628543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2400" dirty="0"/>
              <a:t>Comparação entre os Grupo1 e 2 depois do teste</a:t>
            </a:r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xmlns="" id="{4DA397CA-D13A-4863-9ADD-DE621527FC9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20" name="Balão de Fala: Retângulo 19">
            <a:extLst>
              <a:ext uri="{FF2B5EF4-FFF2-40B4-BE49-F238E27FC236}">
                <a16:creationId xmlns:a16="http://schemas.microsoft.com/office/drawing/2014/main" xmlns="" id="{3390E1FD-0E3B-4BFF-AD0B-50707D601DFD}"/>
              </a:ext>
            </a:extLst>
          </p:cNvPr>
          <p:cNvSpPr/>
          <p:nvPr/>
        </p:nvSpPr>
        <p:spPr>
          <a:xfrm>
            <a:off x="345675" y="2593074"/>
            <a:ext cx="3456304" cy="2375547"/>
          </a:xfrm>
          <a:prstGeom prst="wedgeRectCallout">
            <a:avLst>
              <a:gd name="adj1" fmla="val 104191"/>
              <a:gd name="adj2" fmla="val -9078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comparar as médias de acertos, erros e “não sei”, apesar dos ganhos observados na análise pareada, foi identificado ganho significativamente maior no G2 (teste). O que sugere que a estratégia utilizada tenha sido mais eficaz. Como demonstrado na literatura.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xmlns="" id="{61023D1A-53D7-4AE3-A7CC-CBEA7EA21856}"/>
              </a:ext>
            </a:extLst>
          </p:cNvPr>
          <p:cNvSpPr/>
          <p:nvPr/>
        </p:nvSpPr>
        <p:spPr>
          <a:xfrm>
            <a:off x="163280" y="6384779"/>
            <a:ext cx="643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/>
              <a:t>Mehrpour</a:t>
            </a:r>
            <a:r>
              <a:rPr lang="pt-BR" sz="1100" dirty="0"/>
              <a:t> SR, </a:t>
            </a:r>
            <a:r>
              <a:rPr lang="pt-BR" sz="1100" dirty="0" err="1"/>
              <a:t>Aghamirsalim</a:t>
            </a:r>
            <a:r>
              <a:rPr lang="pt-BR" sz="1100" dirty="0"/>
              <a:t> M, </a:t>
            </a:r>
            <a:r>
              <a:rPr lang="pt-BR" sz="1100" dirty="0" err="1"/>
              <a:t>Motamedi</a:t>
            </a:r>
            <a:r>
              <a:rPr lang="pt-BR" sz="1100" dirty="0"/>
              <a:t> SMK, </a:t>
            </a:r>
            <a:r>
              <a:rPr lang="pt-BR" sz="1100" dirty="0" err="1"/>
              <a:t>Larijani</a:t>
            </a:r>
            <a:r>
              <a:rPr lang="pt-BR" sz="1100" dirty="0"/>
              <a:t> FA, </a:t>
            </a:r>
            <a:r>
              <a:rPr lang="pt-BR" sz="1100" dirty="0" err="1"/>
              <a:t>Sorbi</a:t>
            </a:r>
            <a:r>
              <a:rPr lang="pt-BR" sz="1100" dirty="0"/>
              <a:t> ER. A </a:t>
            </a:r>
            <a:r>
              <a:rPr lang="pt-BR" sz="1100" dirty="0" err="1"/>
              <a:t>Supplemental</a:t>
            </a:r>
            <a:r>
              <a:rPr lang="pt-BR" sz="1100" dirty="0"/>
              <a:t> </a:t>
            </a:r>
            <a:r>
              <a:rPr lang="pt-BR" sz="1100" dirty="0" err="1"/>
              <a:t>Video</a:t>
            </a:r>
            <a:r>
              <a:rPr lang="pt-BR" sz="1100" dirty="0"/>
              <a:t> </a:t>
            </a:r>
            <a:r>
              <a:rPr lang="pt-BR" sz="1100" dirty="0" err="1"/>
              <a:t>Teaching</a:t>
            </a:r>
            <a:r>
              <a:rPr lang="pt-BR" sz="1100" dirty="0"/>
              <a:t> Tool </a:t>
            </a:r>
            <a:r>
              <a:rPr lang="pt-BR" sz="1100" dirty="0" err="1"/>
              <a:t>Enhances</a:t>
            </a:r>
            <a:r>
              <a:rPr lang="pt-BR" sz="1100" dirty="0"/>
              <a:t> </a:t>
            </a:r>
            <a:r>
              <a:rPr lang="pt-BR" sz="1100" dirty="0" err="1"/>
              <a:t>Splinting</a:t>
            </a:r>
            <a:r>
              <a:rPr lang="pt-BR" sz="1100" dirty="0"/>
              <a:t> Skills. </a:t>
            </a:r>
            <a:r>
              <a:rPr lang="pt-BR" sz="1100" dirty="0" err="1"/>
              <a:t>Clin</a:t>
            </a:r>
            <a:r>
              <a:rPr lang="pt-BR" sz="1100" dirty="0"/>
              <a:t> </a:t>
            </a:r>
            <a:r>
              <a:rPr lang="pt-BR" sz="1100" dirty="0" err="1"/>
              <a:t>Orthop</a:t>
            </a:r>
            <a:r>
              <a:rPr lang="pt-BR" sz="1100" dirty="0"/>
              <a:t> </a:t>
            </a:r>
            <a:r>
              <a:rPr lang="pt-BR" sz="1100" dirty="0" err="1"/>
              <a:t>Relat</a:t>
            </a:r>
            <a:r>
              <a:rPr lang="pt-BR" sz="1100" dirty="0"/>
              <a:t> Res. 2013 </a:t>
            </a:r>
            <a:r>
              <a:rPr lang="pt-BR" sz="1100" dirty="0" err="1"/>
              <a:t>Feb</a:t>
            </a:r>
            <a:r>
              <a:rPr lang="pt-BR" sz="1100" dirty="0"/>
              <a:t>; 471(2): 649–654. </a:t>
            </a:r>
          </a:p>
        </p:txBody>
      </p:sp>
    </p:spTree>
    <p:extLst>
      <p:ext uri="{BB962C8B-B14F-4D97-AF65-F5344CB8AC3E}">
        <p14:creationId xmlns:p14="http://schemas.microsoft.com/office/powerpoint/2010/main" val="14247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2510CAB6-4297-42EB-BA4D-179BC1BF9D83}"/>
              </a:ext>
            </a:extLst>
          </p:cNvPr>
          <p:cNvSpPr/>
          <p:nvPr/>
        </p:nvSpPr>
        <p:spPr>
          <a:xfrm>
            <a:off x="0" y="1042015"/>
            <a:ext cx="9144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Resultado correspondente ao LIKERT da avaliação da atividade educacional pelos alunos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 – Avaliação atividade G1</a:t>
            </a: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xmlns="" id="{C74A2E61-25BF-48D5-8414-59CE8E1D3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628070"/>
              </p:ext>
            </p:extLst>
          </p:nvPr>
        </p:nvGraphicFramePr>
        <p:xfrm>
          <a:off x="1020278" y="2362208"/>
          <a:ext cx="7488455" cy="3571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Balão de Fala: Retângulo 22">
            <a:extLst>
              <a:ext uri="{FF2B5EF4-FFF2-40B4-BE49-F238E27FC236}">
                <a16:creationId xmlns:a16="http://schemas.microsoft.com/office/drawing/2014/main" xmlns="" id="{733076F1-3370-4CE9-835F-1991BE2BD226}"/>
              </a:ext>
            </a:extLst>
          </p:cNvPr>
          <p:cNvSpPr/>
          <p:nvPr/>
        </p:nvSpPr>
        <p:spPr>
          <a:xfrm>
            <a:off x="307658" y="814302"/>
            <a:ext cx="3436569" cy="1303256"/>
          </a:xfrm>
          <a:prstGeom prst="wedgeRectCallout">
            <a:avLst>
              <a:gd name="adj1" fmla="val -1519"/>
              <a:gd name="adj2" fmla="val 96734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G1 (tradicional) apresentou elevado grau de concordância com relação á qualidade da apresentação</a:t>
            </a:r>
          </a:p>
        </p:txBody>
      </p:sp>
      <p:sp>
        <p:nvSpPr>
          <p:cNvPr id="24" name="Balão de Fala: Retângulo 23">
            <a:extLst>
              <a:ext uri="{FF2B5EF4-FFF2-40B4-BE49-F238E27FC236}">
                <a16:creationId xmlns:a16="http://schemas.microsoft.com/office/drawing/2014/main" xmlns="" id="{051DE927-CBAC-429E-B524-D3C0AE1A9691}"/>
              </a:ext>
            </a:extLst>
          </p:cNvPr>
          <p:cNvSpPr/>
          <p:nvPr/>
        </p:nvSpPr>
        <p:spPr>
          <a:xfrm>
            <a:off x="5599950" y="977931"/>
            <a:ext cx="3351546" cy="1303256"/>
          </a:xfrm>
          <a:prstGeom prst="wedgeRectCallout">
            <a:avLst>
              <a:gd name="adj1" fmla="val 19637"/>
              <a:gd name="adj2" fmla="val 11025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Embora ainda tenham considerado adequada a estratégia de apresentação, já despontam algumas divergências de opinião.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xmlns="" id="{8A07B973-A028-47A5-93BF-890CCB44936B}"/>
              </a:ext>
            </a:extLst>
          </p:cNvPr>
          <p:cNvSpPr/>
          <p:nvPr/>
        </p:nvSpPr>
        <p:spPr>
          <a:xfrm>
            <a:off x="3658186" y="1119421"/>
            <a:ext cx="3110914" cy="862098"/>
          </a:xfrm>
          <a:prstGeom prst="wedgeRectCallout">
            <a:avLst>
              <a:gd name="adj1" fmla="val -41291"/>
              <a:gd name="adj2" fmla="val 24299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também quanto ao domínio do tema pelo apresentador</a:t>
            </a:r>
          </a:p>
        </p:txBody>
      </p:sp>
      <p:sp>
        <p:nvSpPr>
          <p:cNvPr id="26" name="Balão de Fala: Retângulo 25">
            <a:extLst>
              <a:ext uri="{FF2B5EF4-FFF2-40B4-BE49-F238E27FC236}">
                <a16:creationId xmlns:a16="http://schemas.microsoft.com/office/drawing/2014/main" xmlns="" id="{C31F41CE-89F6-42AF-A656-9BEC523F2294}"/>
              </a:ext>
            </a:extLst>
          </p:cNvPr>
          <p:cNvSpPr/>
          <p:nvPr/>
        </p:nvSpPr>
        <p:spPr>
          <a:xfrm>
            <a:off x="1982413" y="1200442"/>
            <a:ext cx="3351546" cy="765843"/>
          </a:xfrm>
          <a:prstGeom prst="wedgeRectCallout">
            <a:avLst>
              <a:gd name="adj1" fmla="val 113934"/>
              <a:gd name="adj2" fmla="val 32479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Esta divergência também foi apontada no tempo de atividade</a:t>
            </a:r>
          </a:p>
        </p:txBody>
      </p:sp>
      <p:sp>
        <p:nvSpPr>
          <p:cNvPr id="27" name="Balão de Fala: Retângulo 26">
            <a:extLst>
              <a:ext uri="{FF2B5EF4-FFF2-40B4-BE49-F238E27FC236}">
                <a16:creationId xmlns:a16="http://schemas.microsoft.com/office/drawing/2014/main" xmlns="" id="{C7F735BD-8361-474D-87E8-7C84E766B4A0}"/>
              </a:ext>
            </a:extLst>
          </p:cNvPr>
          <p:cNvSpPr/>
          <p:nvPr/>
        </p:nvSpPr>
        <p:spPr>
          <a:xfrm>
            <a:off x="229052" y="2328040"/>
            <a:ext cx="3351546" cy="1131605"/>
          </a:xfrm>
          <a:prstGeom prst="wedgeRectCallout">
            <a:avLst>
              <a:gd name="adj1" fmla="val 150981"/>
              <a:gd name="adj2" fmla="val 1384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 também por não saber julgar o conteúdo, o que sugere o desconhecimento do tema pelos estudantes.</a:t>
            </a:r>
          </a:p>
        </p:txBody>
      </p:sp>
      <p:sp>
        <p:nvSpPr>
          <p:cNvPr id="28" name="Balão de Fala: Retângulo 27">
            <a:extLst>
              <a:ext uri="{FF2B5EF4-FFF2-40B4-BE49-F238E27FC236}">
                <a16:creationId xmlns:a16="http://schemas.microsoft.com/office/drawing/2014/main" xmlns="" id="{1548F331-8BA5-4EE7-B3EB-0F929E0A9F53}"/>
              </a:ext>
            </a:extLst>
          </p:cNvPr>
          <p:cNvSpPr/>
          <p:nvPr/>
        </p:nvSpPr>
        <p:spPr>
          <a:xfrm>
            <a:off x="853082" y="5933338"/>
            <a:ext cx="7578649" cy="760397"/>
          </a:xfrm>
          <a:prstGeom prst="wedgeRectCallout">
            <a:avLst>
              <a:gd name="adj1" fmla="val 40955"/>
              <a:gd name="adj2" fmla="val -16416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concordância menor sobre se o tema seria adequado ao curso reforça que o objetivo de oferecer um tema que não fosse do domínio dos estudantes foi alcançado, visando a redução de viés por conhecimento prévio do tema da aula.</a:t>
            </a:r>
          </a:p>
        </p:txBody>
      </p:sp>
    </p:spTree>
    <p:extLst>
      <p:ext uri="{BB962C8B-B14F-4D97-AF65-F5344CB8AC3E}">
        <p14:creationId xmlns:p14="http://schemas.microsoft.com/office/powerpoint/2010/main" val="18562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 – Avaliação atividade G2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7B2ED4E0-7F67-4F26-92D8-6B35C2397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9820798"/>
              </p:ext>
            </p:extLst>
          </p:nvPr>
        </p:nvGraphicFramePr>
        <p:xfrm>
          <a:off x="933650" y="2406323"/>
          <a:ext cx="7488455" cy="3575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Balão de Fala: Retângulo 23">
            <a:extLst>
              <a:ext uri="{FF2B5EF4-FFF2-40B4-BE49-F238E27FC236}">
                <a16:creationId xmlns:a16="http://schemas.microsoft.com/office/drawing/2014/main" xmlns="" id="{65D40677-7EA8-43A2-8142-82B211FB7F9D}"/>
              </a:ext>
            </a:extLst>
          </p:cNvPr>
          <p:cNvSpPr/>
          <p:nvPr/>
        </p:nvSpPr>
        <p:spPr>
          <a:xfrm>
            <a:off x="269158" y="942805"/>
            <a:ext cx="8643836" cy="1110750"/>
          </a:xfrm>
          <a:prstGeom prst="wedgeRectCallout">
            <a:avLst>
              <a:gd name="adj1" fmla="val -23584"/>
              <a:gd name="adj2" fmla="val 7637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G2 (teste) apresentou elevado grau de concordância com relação á qualidade da apresentação, do apresentador, do tema, da estratégia e conteúdo. Com valores de concordância mais elevados, quando comparado com o G1. Devendo-se recordar que foi o mesmo apresentador, mesmo tema, local e duração.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xmlns="" id="{6EDAC864-5008-44BD-8574-5A135E62A650}"/>
              </a:ext>
            </a:extLst>
          </p:cNvPr>
          <p:cNvSpPr/>
          <p:nvPr/>
        </p:nvSpPr>
        <p:spPr>
          <a:xfrm>
            <a:off x="336708" y="6163074"/>
            <a:ext cx="8643836" cy="555375"/>
          </a:xfrm>
          <a:prstGeom prst="wedgeRectCallout">
            <a:avLst>
              <a:gd name="adj1" fmla="val 33277"/>
              <a:gd name="adj2" fmla="val -24718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Mantida a divergência identificada no G1 com relação à importância do conteúdo para o curso</a:t>
            </a:r>
          </a:p>
        </p:txBody>
      </p:sp>
    </p:spTree>
    <p:extLst>
      <p:ext uri="{BB962C8B-B14F-4D97-AF65-F5344CB8AC3E}">
        <p14:creationId xmlns:p14="http://schemas.microsoft.com/office/powerpoint/2010/main" val="11332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 – Respostas do G1 e G2</a:t>
            </a: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xmlns="" id="{C74A2E61-25BF-48D5-8414-59CE8E1D3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963596"/>
              </p:ext>
            </p:extLst>
          </p:nvPr>
        </p:nvGraphicFramePr>
        <p:xfrm>
          <a:off x="689112" y="1210819"/>
          <a:ext cx="5795664" cy="260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xmlns="" id="{A785EB4B-C96C-4B6A-A5DD-89F9F2DFAB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250283"/>
              </p:ext>
            </p:extLst>
          </p:nvPr>
        </p:nvGraphicFramePr>
        <p:xfrm>
          <a:off x="708352" y="3940462"/>
          <a:ext cx="5858644" cy="265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5F8B950-2576-47CE-BE2A-8FDF3D6C3DD1}"/>
              </a:ext>
            </a:extLst>
          </p:cNvPr>
          <p:cNvSpPr txBox="1"/>
          <p:nvPr/>
        </p:nvSpPr>
        <p:spPr>
          <a:xfrm>
            <a:off x="115506" y="201630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F62881D1-97BD-4D5D-B832-33EDD6049AF4}"/>
              </a:ext>
            </a:extLst>
          </p:cNvPr>
          <p:cNvSpPr txBox="1"/>
          <p:nvPr/>
        </p:nvSpPr>
        <p:spPr>
          <a:xfrm>
            <a:off x="115506" y="471895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G2</a:t>
            </a:r>
          </a:p>
        </p:txBody>
      </p:sp>
      <p:sp>
        <p:nvSpPr>
          <p:cNvPr id="25" name="Balão de Fala: Retângulo 24">
            <a:extLst>
              <a:ext uri="{FF2B5EF4-FFF2-40B4-BE49-F238E27FC236}">
                <a16:creationId xmlns:a16="http://schemas.microsoft.com/office/drawing/2014/main" xmlns="" id="{CD7C7BF4-1CDB-4D92-A416-5F548385B47E}"/>
              </a:ext>
            </a:extLst>
          </p:cNvPr>
          <p:cNvSpPr/>
          <p:nvPr/>
        </p:nvSpPr>
        <p:spPr>
          <a:xfrm>
            <a:off x="6895322" y="2920482"/>
            <a:ext cx="2113634" cy="1019980"/>
          </a:xfrm>
          <a:prstGeom prst="wedgeRectCallout">
            <a:avLst>
              <a:gd name="adj1" fmla="val -65174"/>
              <a:gd name="adj2" fmla="val 135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Para melhor visualização dos os gráficos das avaliações dos grupos </a:t>
            </a:r>
          </a:p>
        </p:txBody>
      </p:sp>
    </p:spTree>
    <p:extLst>
      <p:ext uri="{BB962C8B-B14F-4D97-AF65-F5344CB8AC3E}">
        <p14:creationId xmlns:p14="http://schemas.microsoft.com/office/powerpoint/2010/main" val="81058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170579"/>
              </p:ext>
            </p:extLst>
          </p:nvPr>
        </p:nvGraphicFramePr>
        <p:xfrm>
          <a:off x="652459" y="1427502"/>
          <a:ext cx="7839076" cy="47737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39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655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Análise qualitativa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8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Ao término da atividade educacional, foi aplicado, para os dois grupos,</a:t>
                      </a:r>
                      <a:r>
                        <a:rPr lang="pt-BR" sz="1800" b="1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um questionário com três questões abertas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“Comente sobre os recursos utilizados na aula”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1" i="1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“O que você achou mais importante na atividade apresentada?”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“Acha que algo poderia ser melhorado?”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Foram submetidas à análise qualitativa de conteúdo temática de </a:t>
                      </a:r>
                      <a:r>
                        <a:rPr lang="pt-BR" sz="1800" b="0" dirty="0" err="1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Bardin</a:t>
                      </a:r>
                      <a:r>
                        <a:rPr lang="pt-BR" sz="1800" b="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e </a:t>
                      </a:r>
                      <a:r>
                        <a:rPr lang="pt-BR" sz="1800" b="0" baseline="0" dirty="0" err="1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Minayo</a:t>
                      </a:r>
                      <a:r>
                        <a:rPr lang="pt-BR" sz="1800" b="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pt-BR" sz="180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emergindo as categorias: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-1088236" y="6271901"/>
            <a:ext cx="10863265" cy="465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lnSpc>
                <a:spcPct val="115000"/>
              </a:lnSpc>
              <a:spcAft>
                <a:spcPts val="0"/>
              </a:spcAft>
            </a:pP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Deslandes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SF, Romeu G, </a:t>
            </a: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Minayo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MC (</a:t>
            </a: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Pesquisa Social: teoria, método e criatividade. 32ª ed. Petrópolis; RJ: Vozes; 2012. 107 p.</a:t>
            </a:r>
          </a:p>
          <a:p>
            <a:pPr lvl="3">
              <a:lnSpc>
                <a:spcPct val="115000"/>
              </a:lnSpc>
              <a:spcAft>
                <a:spcPts val="0"/>
              </a:spcAft>
            </a:pPr>
            <a:r>
              <a:rPr lang="pt-BR" sz="11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Bardin</a:t>
            </a:r>
            <a:r>
              <a:rPr lang="pt-BR" sz="1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L. Análise de conteúdo. São Paulo: Martins Fontes; 1977. 223 p.</a:t>
            </a:r>
          </a:p>
        </p:txBody>
      </p:sp>
    </p:spTree>
    <p:extLst>
      <p:ext uri="{BB962C8B-B14F-4D97-AF65-F5344CB8AC3E}">
        <p14:creationId xmlns:p14="http://schemas.microsoft.com/office/powerpoint/2010/main" val="3968365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46908"/>
              </p:ext>
            </p:extLst>
          </p:nvPr>
        </p:nvGraphicFramePr>
        <p:xfrm>
          <a:off x="989238" y="2630907"/>
          <a:ext cx="7324199" cy="2834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6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61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1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75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Qualidade Didática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Ausência de inovação didática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Recurso benéfico para o aprendizado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0" y="1108805"/>
            <a:ext cx="9144000" cy="7386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“Comente sobre os recursos utilizados na aula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xmlns="" id="{70934450-B20A-4BCA-BC12-DC57D4A7C3B5}"/>
              </a:ext>
            </a:extLst>
          </p:cNvPr>
          <p:cNvSpPr/>
          <p:nvPr/>
        </p:nvSpPr>
        <p:spPr>
          <a:xfrm>
            <a:off x="482068" y="1945080"/>
            <a:ext cx="2524180" cy="1081759"/>
          </a:xfrm>
          <a:prstGeom prst="wedgeRectCallout">
            <a:avLst>
              <a:gd name="adj1" fmla="val 165907"/>
              <a:gd name="adj2" fmla="val 7489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qualidade didática foi identificada também na análise qualitativa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6168043-2D0F-49EE-9016-EC8FF4BBACA9}"/>
              </a:ext>
            </a:extLst>
          </p:cNvPr>
          <p:cNvSpPr/>
          <p:nvPr/>
        </p:nvSpPr>
        <p:spPr>
          <a:xfrm>
            <a:off x="5206374" y="3252675"/>
            <a:ext cx="2844077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xmlns="" id="{E18552D1-CDA2-4262-8D50-8A757269456B}"/>
              </a:ext>
            </a:extLst>
          </p:cNvPr>
          <p:cNvSpPr/>
          <p:nvPr/>
        </p:nvSpPr>
        <p:spPr>
          <a:xfrm>
            <a:off x="482068" y="5313469"/>
            <a:ext cx="2524180" cy="1106582"/>
          </a:xfrm>
          <a:prstGeom prst="wedgeRectCallout">
            <a:avLst>
              <a:gd name="adj1" fmla="val 162856"/>
              <a:gd name="adj2" fmla="val -14843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ausência de inovação didática foi verificada pelo G1 e por nenhum dos alunos do G2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0D3EAB8A-2D36-45A5-8094-CB8058FB9BE9}"/>
              </a:ext>
            </a:extLst>
          </p:cNvPr>
          <p:cNvSpPr/>
          <p:nvPr/>
        </p:nvSpPr>
        <p:spPr>
          <a:xfrm>
            <a:off x="5206374" y="4093143"/>
            <a:ext cx="2844077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808E05A5-C529-4B3D-A417-038A162135AC}"/>
              </a:ext>
            </a:extLst>
          </p:cNvPr>
          <p:cNvSpPr/>
          <p:nvPr/>
        </p:nvSpPr>
        <p:spPr>
          <a:xfrm>
            <a:off x="5206374" y="4933611"/>
            <a:ext cx="2844077" cy="3092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xmlns="" id="{A28E4127-4D38-4A42-8A72-BA9A484E24F2}"/>
              </a:ext>
            </a:extLst>
          </p:cNvPr>
          <p:cNvSpPr/>
          <p:nvPr/>
        </p:nvSpPr>
        <p:spPr>
          <a:xfrm>
            <a:off x="4615775" y="5774079"/>
            <a:ext cx="3697662" cy="821968"/>
          </a:xfrm>
          <a:prstGeom prst="wedgeRectCallout">
            <a:avLst>
              <a:gd name="adj1" fmla="val 8286"/>
              <a:gd name="adj2" fmla="val -9779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Assim como o benefício para o aprendizado, que foi identificado por 5 estudantes do G2 e nenhum do G1 </a:t>
            </a:r>
          </a:p>
        </p:txBody>
      </p:sp>
    </p:spTree>
    <p:extLst>
      <p:ext uri="{BB962C8B-B14F-4D97-AF65-F5344CB8AC3E}">
        <p14:creationId xmlns:p14="http://schemas.microsoft.com/office/powerpoint/2010/main" val="407339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jmrezende.com.br/18A_Primeira%20anestesia.jpg"/>
          <p:cNvPicPr>
            <a:picLocks noChangeAspect="1" noChangeArrowheads="1"/>
          </p:cNvPicPr>
          <p:nvPr/>
        </p:nvPicPr>
        <p:blipFill rotWithShape="1">
          <a:blip r:embed="rId3" cstate="print"/>
          <a:srcRect b="11465"/>
          <a:stretch/>
        </p:blipFill>
        <p:spPr bwMode="auto">
          <a:xfrm>
            <a:off x="250106" y="834348"/>
            <a:ext cx="4074577" cy="2753294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Introdução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4628949" y="1197527"/>
            <a:ext cx="4280301" cy="202693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Inovações Curriculares</a:t>
            </a:r>
            <a:r>
              <a:rPr lang="pt-BR" sz="2800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permitem a inserção de novos recursos no ensino da medicina.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13" y="3797975"/>
            <a:ext cx="4901672" cy="2593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35B6F04B-D492-40C6-9520-28F311932CBC}"/>
              </a:ext>
            </a:extLst>
          </p:cNvPr>
          <p:cNvSpPr txBox="1">
            <a:spLocks/>
          </p:cNvSpPr>
          <p:nvPr/>
        </p:nvSpPr>
        <p:spPr bwMode="auto">
          <a:xfrm>
            <a:off x="250106" y="4032777"/>
            <a:ext cx="3673910" cy="2123596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da tecnologia </a:t>
            </a:r>
            <a:r>
              <a:rPr lang="pt-BR" sz="2800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um caminho sem volta para atender às demandas atuais 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94375"/>
              </p:ext>
            </p:extLst>
          </p:nvPr>
        </p:nvGraphicFramePr>
        <p:xfrm>
          <a:off x="685800" y="4352701"/>
          <a:ext cx="7788468" cy="2291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88468">
                  <a:extLst>
                    <a:ext uri="{9D8B030D-6E8A-4147-A177-3AD203B41FA5}">
                      <a16:colId xmlns:a16="http://schemas.microsoft.com/office/drawing/2014/main" xmlns="" val="856509161"/>
                    </a:ext>
                  </a:extLst>
                </a:gridCol>
              </a:tblGrid>
              <a:tr h="7161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kern="1200" baseline="0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Grupo 1 sinalizou para a ausência de inovação didática e comenta sobre a importância do uso de vídeos </a:t>
                      </a:r>
                      <a:endParaRPr lang="pt-BR" dirty="0">
                        <a:solidFill>
                          <a:schemeClr val="bg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759904"/>
                  </a:ext>
                </a:extLst>
              </a:tr>
              <a:tr h="4159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kern="12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 recursos poderiam ter sido mais explorados, é atrativa a utilização de vídeos da cirurgia. (E3.1) </a:t>
                      </a:r>
                      <a:endParaRPr lang="pt-BR" sz="1400" b="0" i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5315301"/>
                  </a:ext>
                </a:extLst>
              </a:tr>
              <a:tr h="579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kern="12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Os recursos foram bons, mas poderiam ter sido usados vídeos explicando os testes e a cirurgia. (E9.1) </a:t>
                      </a:r>
                      <a:endParaRPr lang="pt-BR" sz="1400" b="0" i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1246412"/>
                  </a:ext>
                </a:extLst>
              </a:tr>
              <a:tr h="579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1" u="none" strike="noStrike" kern="12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Não houve uso de nenhum método novo, foi uma aula habitual com uso de PowerPoint. O uso de imagens ajudou muito o entendimento. (E10.1) </a:t>
                      </a:r>
                      <a:endParaRPr lang="pt-BR" sz="1400" b="0" i="1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58953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485563"/>
              </p:ext>
            </p:extLst>
          </p:nvPr>
        </p:nvGraphicFramePr>
        <p:xfrm>
          <a:off x="685800" y="1990774"/>
          <a:ext cx="778846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88468">
                  <a:extLst>
                    <a:ext uri="{9D8B030D-6E8A-4147-A177-3AD203B41FA5}">
                      <a16:colId xmlns:a16="http://schemas.microsoft.com/office/drawing/2014/main" xmlns="" val="856509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>
                          <a:solidFill>
                            <a:schemeClr val="bg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 Grupo 1 ressaltou como importante a qualidade dos slides, da aula e o uso de imagens na atividade didática </a:t>
                      </a: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5759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Bom aproveitamento do recurso de imagem. (E7.1) </a:t>
                      </a:r>
                      <a:endParaRPr lang="pt-BR" sz="14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35315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apresentação de slides tornou a aula mais lúdica ajudando na manutenção da atenção com a utilização de imagens. (E14.1) </a:t>
                      </a:r>
                      <a:endParaRPr lang="pt-BR" sz="14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41246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Boa apresentação, com muitas ilustrações, fotos, que facilitaram o aprendizado. (E15.1) </a:t>
                      </a:r>
                      <a:endParaRPr lang="pt-BR" sz="1400" b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14589535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510CAB6-4297-42EB-BA4D-179BC1BF9D83}"/>
              </a:ext>
            </a:extLst>
          </p:cNvPr>
          <p:cNvSpPr/>
          <p:nvPr/>
        </p:nvSpPr>
        <p:spPr>
          <a:xfrm>
            <a:off x="0" y="917691"/>
            <a:ext cx="91440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“Comente sobre os recursos utilizados na aula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algn="ctr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G1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98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917691"/>
            <a:ext cx="91440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i="1" dirty="0">
                <a:latin typeface="Segoe UI" panose="020B0502040204020203" pitchFamily="34" charset="0"/>
                <a:cs typeface="Segoe UI" panose="020B0502040204020203" pitchFamily="34" charset="0"/>
              </a:rPr>
              <a:t>“Comente sobre os recursos utilizados na aula</a:t>
            </a:r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”</a:t>
            </a:r>
          </a:p>
          <a:p>
            <a:pPr algn="ctr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G2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62805"/>
              </p:ext>
            </p:extLst>
          </p:nvPr>
        </p:nvGraphicFramePr>
        <p:xfrm>
          <a:off x="0" y="1846166"/>
          <a:ext cx="9144000" cy="477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1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26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Subcategorias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433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Qualidade Didática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dinâmica visual e apresentação por vídeo de todos os passos e recursos utilizados em uma cirurgia ajudam muito. (E23.2)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vídeo para visualização da cirurgia com o comentário presencial foi maravilhoso. (E30.2)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Muito bons, os vídeos mantiveram uma sequência lógica e o suporte técnico foi adequado. (E33.2)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videoaula acompanhada de explicação do professor foi bastante elucidativa e didática. (34.2)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Gostei da aula presencial mostrando os procedimentos do vídeo. E também gostei da demonstração em vídeo das manobras semiológicas. (E36.2)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Bons recursos, interessante que em uma das telas havia a imagem da anatomia e em duas outras, duas visões diferentes do mesmo procedimento. (E37.2) </a:t>
                      </a:r>
                      <a:endParaRPr lang="pt-BR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Recursos benéficos para o aprendizado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Muito interessante, interativo e bastante benéfico para o aprendizado. (E24.2)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parte visual das apresentações é muito facilitadora da compreensão. (E25.2)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Interessante, pois possibilita a visualização em tempo real da propedêutica e correção cirúrgica. (E27.2)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Extremamente úteis para um entendimento global da cirurgia e de todos os procedimentos realizados simultaneamente. A ilustração da estrutura em evidência também foi útil par o entendimento da anatomia. (E28.2)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Os recursos (vídeos, imagens,) foram de grande utilidade para melhor visualização e internalização do conteúdo. (E40.2)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</a:txBody>
                  <a:tcPr marL="10800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256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417825"/>
              </p:ext>
            </p:extLst>
          </p:nvPr>
        </p:nvGraphicFramePr>
        <p:xfrm>
          <a:off x="881743" y="3677948"/>
          <a:ext cx="7358743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76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34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3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475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Qualidade Didática</a:t>
                      </a:r>
                    </a:p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39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Conteúdo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4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tângulo 10"/>
          <p:cNvSpPr/>
          <p:nvPr/>
        </p:nvSpPr>
        <p:spPr>
          <a:xfrm>
            <a:off x="-10886" y="968837"/>
            <a:ext cx="9144000" cy="8925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 que você achou mais importante na atividade apresentada?”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alão de Fala: Retângulo 7">
            <a:extLst>
              <a:ext uri="{FF2B5EF4-FFF2-40B4-BE49-F238E27FC236}">
                <a16:creationId xmlns:a16="http://schemas.microsoft.com/office/drawing/2014/main" xmlns="" id="{D0256648-181B-426C-95DB-E25F7496A4A1}"/>
              </a:ext>
            </a:extLst>
          </p:cNvPr>
          <p:cNvSpPr/>
          <p:nvPr/>
        </p:nvSpPr>
        <p:spPr>
          <a:xfrm>
            <a:off x="482068" y="1945080"/>
            <a:ext cx="2524180" cy="1587392"/>
          </a:xfrm>
          <a:prstGeom prst="wedgeRectCallout">
            <a:avLst>
              <a:gd name="adj1" fmla="val 165907"/>
              <a:gd name="adj2" fmla="val 13981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falas dos estudantes do G1 valorizaram como o mais importante o conteúdo apresentado em detrimento à qualidade didática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1957B7BA-3BF4-4EF9-B0D8-2CDB447DD5C0}"/>
              </a:ext>
            </a:extLst>
          </p:cNvPr>
          <p:cNvSpPr/>
          <p:nvPr/>
        </p:nvSpPr>
        <p:spPr>
          <a:xfrm>
            <a:off x="5351646" y="4985223"/>
            <a:ext cx="1168388" cy="3182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xmlns="" id="{D3ED0162-D9EF-4D02-AE1C-1C7783D37862}"/>
              </a:ext>
            </a:extLst>
          </p:cNvPr>
          <p:cNvSpPr/>
          <p:nvPr/>
        </p:nvSpPr>
        <p:spPr>
          <a:xfrm>
            <a:off x="555125" y="5506748"/>
            <a:ext cx="5793604" cy="1097943"/>
          </a:xfrm>
          <a:prstGeom prst="wedgeRectCallout">
            <a:avLst>
              <a:gd name="adj1" fmla="val 64746"/>
              <a:gd name="adj2" fmla="val -14452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Enquanto o G2 valorizou mais o recurso didático utilizado o que pode ter contribuído para maior satisfação, demonstrado na avaliação através da escala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Likert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e melhor desempenho no teste cognitivo. 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501ECB34-CF9B-49D7-B12C-21B1A1AAC2D0}"/>
              </a:ext>
            </a:extLst>
          </p:cNvPr>
          <p:cNvSpPr/>
          <p:nvPr/>
        </p:nvSpPr>
        <p:spPr>
          <a:xfrm>
            <a:off x="6890084" y="4274051"/>
            <a:ext cx="1168388" cy="3182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0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AF75F3C-A343-4B40-B3B9-03A3E1156650}"/>
              </a:ext>
            </a:extLst>
          </p:cNvPr>
          <p:cNvSpPr/>
          <p:nvPr/>
        </p:nvSpPr>
        <p:spPr>
          <a:xfrm>
            <a:off x="712268" y="1789379"/>
            <a:ext cx="7898331" cy="261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324000" tIns="252000" rIns="360000" bIns="25200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Aprender é um processo complexo que envolve habilidades cognitivas e afetivas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lang="pt-BR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P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possível que isso ocorra devido ao maior interesse e despertar do desejo de aprender dos alunos frente a um novo recurso. De acordo com Kohls-Gatzoulis</a:t>
            </a:r>
            <a:r>
              <a:rPr lang="pt-PT" sz="2000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pt-PT" sz="2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aprender é um processo complexo que envolve habilidades cognitivas e afetivas.</a:t>
            </a:r>
            <a:endParaRPr lang="pt-BR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98BEB317-6846-4C67-91FD-7C8935B9A627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BA0D3DFE-F5F0-47E3-813F-0BF7469E7294}"/>
              </a:ext>
            </a:extLst>
          </p:cNvPr>
          <p:cNvSpPr/>
          <p:nvPr/>
        </p:nvSpPr>
        <p:spPr>
          <a:xfrm>
            <a:off x="524092" y="5748112"/>
            <a:ext cx="823489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Kohls-Gatzoulis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JA,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Regehr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Hutchison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cognitive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skills improves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surgical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skills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courses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blinded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prospective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randomized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study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 </a:t>
            </a:r>
            <a:r>
              <a:rPr lang="pt-BR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</a:t>
            </a:r>
            <a:r>
              <a:rPr lang="pt-BR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2004;47:277–283.</a:t>
            </a:r>
          </a:p>
        </p:txBody>
      </p:sp>
    </p:spTree>
    <p:extLst>
      <p:ext uri="{BB962C8B-B14F-4D97-AF65-F5344CB8AC3E}">
        <p14:creationId xmlns:p14="http://schemas.microsoft.com/office/powerpoint/2010/main" val="193358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917691"/>
            <a:ext cx="91440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 que você achou mais importante na atividade apresentada?”</a:t>
            </a:r>
          </a:p>
          <a:p>
            <a:pPr algn="ctr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G1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149740"/>
              </p:ext>
            </p:extLst>
          </p:nvPr>
        </p:nvGraphicFramePr>
        <p:xfrm>
          <a:off x="0" y="1812511"/>
          <a:ext cx="9144000" cy="45362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1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6276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Subcategorias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9530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Qualidade Didática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Objetividade e clareza na exploração do assunto. (E1.1)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maneira objetiva como foi passado o conteúdo. (E3.1)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tempo de aula foi adequado e o professor expôs apenas o que foi importante. (E4.1)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didática. (E12.1)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utilização de imagens de atlas e a imagens reais para a explicação do assunto. (E14.1)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realização do pré-teste e pós-teste. (E15.1)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uso clínico foi bem ilustrado. (E17.1)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Exposição de imagens para complementar a explicação. (E18.1) 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104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Conteúdo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Apresentação de um tema interessante e ainda não visto pela turma em atividade curricular. (E7.1)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Diagnóstico e prognóstico cirúrgico. (E8.1)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Entender os tipos de lesões </a:t>
                      </a:r>
                      <a:r>
                        <a:rPr lang="pt-BR" sz="1400" b="0" i="1" u="none" strike="noStrike" kern="1200" baseline="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glenoumerais</a:t>
                      </a: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, os testes realizados, prognósticos e tratamento. (E9.1) </a:t>
                      </a:r>
                      <a:endParaRPr lang="pt-BR" sz="1400" b="0" i="0" u="none" strike="noStrike" kern="1200" baseline="0" dirty="0">
                        <a:solidFill>
                          <a:schemeClr val="dk1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Um conteúdo novo fora do programado. (E10.1)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Conhecer as características da cirurgia. (E11.1)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Abordagem do conteúdo comum na pratica hospitalar. (E16.1)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Os testes para diagnóstico. (E19.1) </a:t>
                      </a:r>
                      <a:r>
                        <a:rPr lang="pt-BR" sz="1400" b="1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descrição dos testes de estabilidade e instabilidade.(E20.1)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</a:txBody>
                  <a:tcPr marL="10800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627429" y="6380554"/>
            <a:ext cx="1189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Apêndice 5</a:t>
            </a:r>
          </a:p>
        </p:txBody>
      </p:sp>
    </p:spTree>
    <p:extLst>
      <p:ext uri="{BB962C8B-B14F-4D97-AF65-F5344CB8AC3E}">
        <p14:creationId xmlns:p14="http://schemas.microsoft.com/office/powerpoint/2010/main" val="2360940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917691"/>
            <a:ext cx="9144000" cy="8617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 que você achou mais importante na atividade apresentada?”</a:t>
            </a:r>
          </a:p>
          <a:p>
            <a:pPr algn="ctr"/>
            <a:r>
              <a:rPr lang="pt-BR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G2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21271"/>
              </p:ext>
            </p:extLst>
          </p:nvPr>
        </p:nvGraphicFramePr>
        <p:xfrm>
          <a:off x="0" y="1846166"/>
          <a:ext cx="9144000" cy="44813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2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31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526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Subcategorias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75433">
                <a:tc>
                  <a:txBody>
                    <a:bodyPr/>
                    <a:lstStyle/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6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endParaRPr lang="pt-BR" sz="1400" b="1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algn="ctr"/>
                      <a:r>
                        <a:rPr lang="pt-BR" sz="1400" b="1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Qualidade Didática</a:t>
                      </a:r>
                    </a:p>
                    <a:p>
                      <a:pPr algn="ctr"/>
                      <a:endParaRPr lang="pt-BR" sz="160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 imagens e os vídeos nítidos. (E21.2) 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apresentação não ficou limitada apenas ao procedimento cirúrgico, mas toda a dinâmica de uma sala de cirurgia, o que ajuda muito o aluno. (E23.2) </a:t>
                      </a: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possibilidade de observar os procedimentos cirúrgicos. (E24.2) 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visualização endoscópica das atividades simultaneamente. (E32.2) </a:t>
                      </a: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interação ao professor – vídeo com explicação bem clara. (E34.2) </a:t>
                      </a: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Vídeos apresentando a técnica. (E35.2) 	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apresentação do vídeo com narração do passo-a-passo pelo professor. (E40.2)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vídeo + comentário presencial. (E30.2) 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utilização de vídeos bons, mostrando como é na prática. (E38.2)</a:t>
                      </a:r>
                    </a:p>
                    <a:p>
                      <a:pPr marL="285750" indent="-28575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Ótima estratégia de apresentação do assunto e boa descrição. (E39.2)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7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Conteúdo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 abordagem ao paciente desde a anamnese, exame físico e cirurgia. (E22.2)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Como se realizar o diagnóstico e tratamento das luxações do ombro. (E26.2)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procedimento cirúrgico demonstrado em vídeo.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1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As manobras, digo, testes utilizados para avaliar estabilidade e frouxidão do ombro, visto que poderá nos ajudar a examinar pacientes no futuro. (E31.2)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[...] o conteúdo abordado. (E33.2) </a:t>
                      </a:r>
                      <a:r>
                        <a:rPr lang="pt-BR" sz="1400" b="0" i="0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t-BR" sz="1400" b="0" i="1" u="none" strike="noStrike" kern="1200" baseline="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O exame físico e a técnica cirúrgica. (E36.2) </a:t>
                      </a:r>
                      <a:r>
                        <a:rPr lang="pt-B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10800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7614729" y="6394208"/>
            <a:ext cx="11897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Apêndice 5</a:t>
            </a:r>
          </a:p>
        </p:txBody>
      </p:sp>
    </p:spTree>
    <p:extLst>
      <p:ext uri="{BB962C8B-B14F-4D97-AF65-F5344CB8AC3E}">
        <p14:creationId xmlns:p14="http://schemas.microsoft.com/office/powerpoint/2010/main" val="1159420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788371"/>
              </p:ext>
            </p:extLst>
          </p:nvPr>
        </p:nvGraphicFramePr>
        <p:xfrm>
          <a:off x="1096205" y="2253164"/>
          <a:ext cx="7217229" cy="29264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946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990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7739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Categorias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Grupo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Uso de vídeos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Interatividade</a:t>
                      </a:r>
                      <a:endParaRPr lang="pt-BR" sz="1600" b="0" i="0" u="none" strike="noStrike" kern="1200" baseline="0" dirty="0">
                        <a:solidFill>
                          <a:srgbClr val="254736"/>
                        </a:solidFill>
                        <a:latin typeface="Segoe UI" panose="020B0502040204020203" pitchFamily="34" charset="0"/>
                        <a:ea typeface="+mn-ea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Uso de mais imagens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Melhor uso do recurso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Conteúdo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0" i="0" u="none" strike="noStrike" kern="1200" baseline="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Nada a melhorar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t-BR" sz="1600" dirty="0">
                          <a:solidFill>
                            <a:srgbClr val="254736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7824011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096206" y="1150025"/>
            <a:ext cx="7217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Acha que algo poderia ser melhorado?”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alão de Fala: Retângulo 5">
            <a:extLst>
              <a:ext uri="{FF2B5EF4-FFF2-40B4-BE49-F238E27FC236}">
                <a16:creationId xmlns:a16="http://schemas.microsoft.com/office/drawing/2014/main" xmlns="" id="{81AA0306-EED8-411B-A367-C40AE1684E5C}"/>
              </a:ext>
            </a:extLst>
          </p:cNvPr>
          <p:cNvSpPr/>
          <p:nvPr/>
        </p:nvSpPr>
        <p:spPr>
          <a:xfrm>
            <a:off x="164434" y="952335"/>
            <a:ext cx="2524180" cy="1300829"/>
          </a:xfrm>
          <a:prstGeom prst="wedgeRectCallout">
            <a:avLst>
              <a:gd name="adj1" fmla="val 171245"/>
              <a:gd name="adj2" fmla="val 9746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falas dos estudantes do G1 destacaram o uso de vídeos como recurso  as ser melhorado. 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DAE4A2A-44F7-4FF7-A94A-1454A372966D}"/>
              </a:ext>
            </a:extLst>
          </p:cNvPr>
          <p:cNvSpPr/>
          <p:nvPr/>
        </p:nvSpPr>
        <p:spPr>
          <a:xfrm>
            <a:off x="5465545" y="2762884"/>
            <a:ext cx="1168388" cy="3182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="" id="{FD5BB21E-BEA6-416D-B58F-959C959F481F}"/>
              </a:ext>
            </a:extLst>
          </p:cNvPr>
          <p:cNvSpPr/>
          <p:nvPr/>
        </p:nvSpPr>
        <p:spPr>
          <a:xfrm>
            <a:off x="7004918" y="4782585"/>
            <a:ext cx="1168388" cy="3182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0071B251-2AC0-457A-BEDB-2C76EE162EC6}"/>
              </a:ext>
            </a:extLst>
          </p:cNvPr>
          <p:cNvSpPr/>
          <p:nvPr/>
        </p:nvSpPr>
        <p:spPr>
          <a:xfrm>
            <a:off x="6954252" y="3982084"/>
            <a:ext cx="1168388" cy="3182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Balão de Fala: Retângulo 13">
            <a:extLst>
              <a:ext uri="{FF2B5EF4-FFF2-40B4-BE49-F238E27FC236}">
                <a16:creationId xmlns:a16="http://schemas.microsoft.com/office/drawing/2014/main" xmlns="" id="{45B88F89-EC08-42A8-BB5A-6D0406E9034C}"/>
              </a:ext>
            </a:extLst>
          </p:cNvPr>
          <p:cNvSpPr/>
          <p:nvPr/>
        </p:nvSpPr>
        <p:spPr>
          <a:xfrm>
            <a:off x="770021" y="5179615"/>
            <a:ext cx="5178392" cy="1300829"/>
          </a:xfrm>
          <a:prstGeom prst="wedgeRectCallout">
            <a:avLst>
              <a:gd name="adj1" fmla="val 70584"/>
              <a:gd name="adj2" fmla="val -1134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Os estudantes do G2 indicaram a necessidade de melhor uso do recurso o que pode ser justificado pela apresentação das potencialidades do PCV ao término da atividade.  </a:t>
            </a:r>
          </a:p>
        </p:txBody>
      </p:sp>
    </p:spTree>
    <p:extLst>
      <p:ext uri="{BB962C8B-B14F-4D97-AF65-F5344CB8AC3E}">
        <p14:creationId xmlns:p14="http://schemas.microsoft.com/office/powerpoint/2010/main" val="316549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39048" y="8024108"/>
            <a:ext cx="1059552" cy="434092"/>
          </a:xfrm>
          <a:prstGeom prst="round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1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Apêndice 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89D14620-F68C-44F2-90B6-296DE2D4B9C6}"/>
              </a:ext>
            </a:extLst>
          </p:cNvPr>
          <p:cNvSpPr/>
          <p:nvPr/>
        </p:nvSpPr>
        <p:spPr>
          <a:xfrm>
            <a:off x="731059" y="1592124"/>
            <a:ext cx="7692757" cy="19180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252000" bIns="18000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... mesmo </a:t>
            </a:r>
            <a:r>
              <a:rPr lang="pt-PT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não tendo conhecimento </a:t>
            </a:r>
            <a:r>
              <a:rPr lang="pt-PT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da utilização de vídeos na atividade educacional do </a:t>
            </a:r>
            <a:r>
              <a:rPr lang="pt-PT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Grupo 2</a:t>
            </a:r>
            <a:r>
              <a:rPr lang="pt-PT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os </a:t>
            </a:r>
            <a:r>
              <a:rPr lang="pt-PT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estudantes do Grupo 1 </a:t>
            </a:r>
            <a:r>
              <a:rPr lang="pt-PT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fizeram referência à </a:t>
            </a:r>
            <a:r>
              <a:rPr lang="pt-PT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importância de vídeos na atividade da cirurgia</a:t>
            </a:r>
            <a:r>
              <a:rPr lang="pt-PT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o que destaca o reconhecimento do uso dessa ferramenta no ensino de procedimentos cirúrgicos. </a:t>
            </a:r>
            <a:endParaRPr lang="pt-BR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BAB23EC6-7019-4659-933A-2397C59B20E0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Resultados/Discussão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93FA95C7-A8D6-402F-9C53-741723230A3B}"/>
              </a:ext>
            </a:extLst>
          </p:cNvPr>
          <p:cNvSpPr/>
          <p:nvPr/>
        </p:nvSpPr>
        <p:spPr>
          <a:xfrm>
            <a:off x="802433" y="6213781"/>
            <a:ext cx="7621383" cy="425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05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Sacerdote HCS. Análise do uso de vídeos como recurso tecnológico educacional. Revista de Educação, Linguagem e Literatura da UEG-Inhumas. 2(1). 2010. p.28-37.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33C78AE-8092-49E9-ADF3-63B55F3C1F44}"/>
              </a:ext>
            </a:extLst>
          </p:cNvPr>
          <p:cNvSpPr/>
          <p:nvPr/>
        </p:nvSpPr>
        <p:spPr>
          <a:xfrm>
            <a:off x="968824" y="1016360"/>
            <a:ext cx="7217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Quanto ao uso de vídeos ...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89D14620-F68C-44F2-90B6-296DE2D4B9C6}"/>
              </a:ext>
            </a:extLst>
          </p:cNvPr>
          <p:cNvSpPr/>
          <p:nvPr/>
        </p:nvSpPr>
        <p:spPr>
          <a:xfrm>
            <a:off x="731059" y="3893041"/>
            <a:ext cx="7692757" cy="17171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216000" tIns="216000" rIns="288000" bIns="18000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Por meio disso, entende-se que o </a:t>
            </a:r>
            <a:r>
              <a:rPr lang="pt-PT" sz="2000" b="1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uso de vídeos para o ensino, em especial nas áreas cirúrgicas, tem um papel educacional relevante </a:t>
            </a:r>
            <a:r>
              <a:rPr lang="pt-PT" sz="2000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permitindo que, através da visualização, ocorra integração de conteúdo.</a:t>
            </a:r>
            <a:endParaRPr lang="pt-BR" sz="2000" dirty="0"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4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Considerações finais</a:t>
            </a:r>
          </a:p>
        </p:txBody>
      </p:sp>
      <p:sp>
        <p:nvSpPr>
          <p:cNvPr id="2" name="Elipse 1"/>
          <p:cNvSpPr/>
          <p:nvPr/>
        </p:nvSpPr>
        <p:spPr>
          <a:xfrm>
            <a:off x="102053" y="960491"/>
            <a:ext cx="2928258" cy="2753099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 eaLnBrk="1" hangingPunct="1"/>
            <a:r>
              <a:rPr lang="pt-BR" alt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CONSIDERAÇÕES </a:t>
            </a:r>
          </a:p>
          <a:p>
            <a:pPr algn="ctr" eaLnBrk="1" hangingPunct="1"/>
            <a:r>
              <a:rPr lang="pt-BR" altLang="pt-BR" sz="2000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FINAIS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5086" y="1177055"/>
            <a:ext cx="5834742" cy="10550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pt-BR" sz="16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utilização do PCV no ensino de especialidade cirúrgica, no caso específico, cirurgia ortopédica, é um recurso didático válido</a:t>
            </a:r>
          </a:p>
          <a:p>
            <a:pPr algn="ctr"/>
            <a:endParaRPr lang="pt-BR" sz="16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135086" y="2466975"/>
            <a:ext cx="5834742" cy="790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planejamento pedagógico da atividade educacional é fundamental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" y="3881918"/>
            <a:ext cx="9143999" cy="8831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Recomenda-se a utilização desse recurso, em especial para atividades que envolvam procedimentos e demonstrações práticas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3" y="5191125"/>
            <a:ext cx="9143999" cy="9028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 ressaltar que, apesar de não ser explorado plenamente  nessa experiência, existe a possibilidade de interatividade por meios de dispositivos móveis (</a:t>
            </a:r>
            <a:r>
              <a:rPr lang="pt-BR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  <a:r>
              <a:rPr lang="pt-BR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smartphone) e notebook</a:t>
            </a:r>
            <a:endParaRPr lang="pt-BR" sz="1600" b="1" dirty="0">
              <a:solidFill>
                <a:srgbClr val="2547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599D5CA-45EC-498F-891C-AB2F0251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87" y="1808051"/>
            <a:ext cx="2682825" cy="288403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C41F69E1-439E-4470-A2FA-93DBC46CF885}"/>
              </a:ext>
            </a:extLst>
          </p:cNvPr>
          <p:cNvSpPr txBox="1"/>
          <p:nvPr/>
        </p:nvSpPr>
        <p:spPr>
          <a:xfrm>
            <a:off x="2816135" y="5556740"/>
            <a:ext cx="351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“Frase motivacional.” – Paulo Freire</a:t>
            </a:r>
          </a:p>
        </p:txBody>
      </p:sp>
    </p:spTree>
    <p:extLst>
      <p:ext uri="{BB962C8B-B14F-4D97-AF65-F5344CB8AC3E}">
        <p14:creationId xmlns:p14="http://schemas.microsoft.com/office/powerpoint/2010/main" val="399833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ait.edu.br/imagens_arquivos/galeriafotos/218/SAM_1293.jpg"/>
          <p:cNvPicPr>
            <a:picLocks noChangeAspect="1" noChangeArrowheads="1"/>
          </p:cNvPicPr>
          <p:nvPr/>
        </p:nvPicPr>
        <p:blipFill rotWithShape="1">
          <a:blip r:embed="rId3" cstate="print"/>
          <a:srcRect b="19312"/>
          <a:stretch/>
        </p:blipFill>
        <p:spPr bwMode="auto">
          <a:xfrm>
            <a:off x="0" y="792163"/>
            <a:ext cx="9144000" cy="4146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tângulo 13"/>
          <p:cNvSpPr/>
          <p:nvPr/>
        </p:nvSpPr>
        <p:spPr>
          <a:xfrm>
            <a:off x="6237838" y="6596390"/>
            <a:ext cx="2906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hlinkClick r:id="rId4"/>
              </a:rPr>
              <a:t>http://goo.gl/kOMta3</a:t>
            </a:r>
            <a:r>
              <a:rPr lang="pt-BR" sz="1100" dirty="0"/>
              <a:t>. Acesso em 15/08/2016</a:t>
            </a:r>
          </a:p>
        </p:txBody>
      </p:sp>
      <p:sp>
        <p:nvSpPr>
          <p:cNvPr id="6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Introdução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8D0F4CDD-7688-4CFF-82DB-F1C340509C27}"/>
              </a:ext>
            </a:extLst>
          </p:cNvPr>
          <p:cNvSpPr txBox="1">
            <a:spLocks/>
          </p:cNvSpPr>
          <p:nvPr/>
        </p:nvSpPr>
        <p:spPr bwMode="auto">
          <a:xfrm>
            <a:off x="144379" y="5164075"/>
            <a:ext cx="8835991" cy="113347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da tecnologia </a:t>
            </a: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 contribuir para o ensino das especialidades cirúrgicas, propiciando o equilíbrio entre a qualidade do ensino, número elevado de estudantes, biossegurança e direitos do paciente.  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88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1665517" y="4462014"/>
            <a:ext cx="2009035" cy="599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4449408" y="5667205"/>
            <a:ext cx="1721630" cy="4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6442047" y="1622742"/>
            <a:ext cx="1995784" cy="599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351559" y="4556118"/>
            <a:ext cx="1721630" cy="407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1901228" y="1629521"/>
            <a:ext cx="2009035" cy="599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662407" y="3088741"/>
            <a:ext cx="2390115" cy="413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Agradecimento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67844" y="1621113"/>
            <a:ext cx="121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Drª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Marta</a:t>
            </a:r>
          </a:p>
          <a:p>
            <a:pPr algn="just"/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Menezes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125428" y="3125695"/>
            <a:ext cx="1853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Prof. </a:t>
            </a:r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Luis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Alfredo</a:t>
            </a:r>
          </a:p>
        </p:txBody>
      </p:sp>
      <p:sp>
        <p:nvSpPr>
          <p:cNvPr id="9" name="Retângulo 8"/>
          <p:cNvSpPr/>
          <p:nvPr/>
        </p:nvSpPr>
        <p:spPr>
          <a:xfrm>
            <a:off x="4801877" y="5701862"/>
            <a:ext cx="1360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Igor </a:t>
            </a:r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Calebe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333228" y="4469531"/>
            <a:ext cx="2159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Profª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Lígia </a:t>
            </a:r>
          </a:p>
          <a:p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Vilas Boas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502676" y="4590775"/>
            <a:ext cx="1631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Mayara </a:t>
            </a:r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Sílvia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969827" y="1622742"/>
            <a:ext cx="13231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Drª</a:t>
            </a: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Maria</a:t>
            </a:r>
          </a:p>
          <a:p>
            <a:pPr algn="just"/>
            <a:r>
              <a:rPr lang="pt-BR" sz="1600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Luisa</a:t>
            </a:r>
            <a:r>
              <a:rPr lang="pt-BR" sz="1600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pt-BR" sz="1600" dirty="0" err="1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Soliani</a:t>
            </a:r>
            <a:endParaRPr lang="pt-BR" sz="1600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33744" r="71821" b="25234"/>
          <a:stretch/>
        </p:blipFill>
        <p:spPr>
          <a:xfrm>
            <a:off x="645423" y="1058741"/>
            <a:ext cx="1738979" cy="1738979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lum bright="6000" contrast="8000"/>
          </a:blip>
          <a:srcRect l="23118" t="15841" r="25248" b="32525"/>
          <a:stretch/>
        </p:blipFill>
        <p:spPr>
          <a:xfrm>
            <a:off x="3185826" y="2422688"/>
            <a:ext cx="1750235" cy="1750235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9" t="13247" r="28827" b="21542"/>
          <a:stretch/>
        </p:blipFill>
        <p:spPr>
          <a:xfrm>
            <a:off x="3365253" y="5163495"/>
            <a:ext cx="1391380" cy="1391380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2" t="30461" r="12549" b="25940"/>
          <a:stretch/>
        </p:blipFill>
        <p:spPr>
          <a:xfrm rot="10800000">
            <a:off x="847150" y="4094157"/>
            <a:ext cx="1335524" cy="1335524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6"/>
          <a:srcRect l="2492" t="2492" r="4815" b="4815"/>
          <a:stretch/>
        </p:blipFill>
        <p:spPr>
          <a:xfrm>
            <a:off x="5187836" y="4090425"/>
            <a:ext cx="1339256" cy="1339256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 descr="Slide-04.jpg"/>
          <p:cNvPicPr>
            <a:picLocks noChangeAspect="1"/>
          </p:cNvPicPr>
          <p:nvPr/>
        </p:nvPicPr>
        <p:blipFill rotWithShape="1">
          <a:blip r:embed="rId7" cstate="print"/>
          <a:srcRect l="11477" t="33761" r="50916" b="16106"/>
          <a:stretch/>
        </p:blipFill>
        <p:spPr>
          <a:xfrm>
            <a:off x="4963220" y="1049371"/>
            <a:ext cx="1746552" cy="1746552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0276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D7B92697-4B57-4DDD-9879-577678A8124D}"/>
              </a:ext>
            </a:extLst>
          </p:cNvPr>
          <p:cNvSpPr/>
          <p:nvPr/>
        </p:nvSpPr>
        <p:spPr>
          <a:xfrm>
            <a:off x="3276601" y="1172895"/>
            <a:ext cx="56388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Jacquemart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descreveram a elaboração de uma plataforma com sete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vídeos de cirurgias plásticas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reconstrutivas e </a:t>
            </a:r>
            <a:r>
              <a:rPr lang="pt-BR" sz="1600" dirty="0" err="1">
                <a:latin typeface="Arial" panose="020B0604020202020204" pitchFamily="34" charset="0"/>
                <a:cs typeface="Arial" panose="020B0604020202020204" pitchFamily="34" charset="0"/>
              </a:rPr>
              <a:t>maxilofaciais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, em alta definição, para permitir o acesso livre a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qualquer profissional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na busca de seu aprimoramento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8445389-3F38-4AEB-A508-D3B32EAE2A69}"/>
              </a:ext>
            </a:extLst>
          </p:cNvPr>
          <p:cNvSpPr/>
          <p:nvPr/>
        </p:nvSpPr>
        <p:spPr>
          <a:xfrm>
            <a:off x="228096" y="3420251"/>
            <a:ext cx="86873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Mehrpour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pt-BR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(8) realizou um estudo que teve o objetivo de observar se a aplicação de um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programa educacional com um vídeo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complementar melhoraria o desempenho das habilidades clínicas musculoesqueléticas dos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estudantes de medicina do sexto ano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B0202AF-748C-443C-B383-44E4D20B0336}"/>
              </a:ext>
            </a:extLst>
          </p:cNvPr>
          <p:cNvSpPr/>
          <p:nvPr/>
        </p:nvSpPr>
        <p:spPr>
          <a:xfrm>
            <a:off x="228096" y="4826357"/>
            <a:ext cx="868730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Summers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mostrou que o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treinamento em computadores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parece ter sido mais eficiente para o desenvolvimento de habilidades cirúrgicas avaliadas após um mês da intervenção, porém os alunos que praticavam com instruções de </a:t>
            </a:r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vídeo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também mostraram ter melhorias significativas nas habilidades processuais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B86B8B4-9EA6-409B-8B84-F446F1DC68C7}"/>
              </a:ext>
            </a:extLst>
          </p:cNvPr>
          <p:cNvSpPr/>
          <p:nvPr/>
        </p:nvSpPr>
        <p:spPr>
          <a:xfrm>
            <a:off x="209550" y="4293265"/>
            <a:ext cx="8601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Mehrpour SR, Aghamirsalim M, Motamedi SMK, Larijani FA, Sorbi ER. </a:t>
            </a:r>
            <a:r>
              <a: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A Supplemental Video Teaching Tool Enhances Splinting Skills. </a:t>
            </a:r>
            <a:r>
              <a:rPr lang="en-US" sz="105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Clin</a:t>
            </a:r>
            <a:r>
              <a: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105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Orthop</a:t>
            </a:r>
            <a:r>
              <a: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</a:t>
            </a:r>
            <a:r>
              <a:rPr lang="en-US" sz="105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Relat</a:t>
            </a:r>
            <a:r>
              <a: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 Res</a:t>
            </a:r>
            <a:r>
              <a:rPr lang="en-US" sz="10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</a:rPr>
              <a:t>. 2013 Feb; 471(2): 649–654</a:t>
            </a:r>
            <a:endParaRPr lang="pt-BR" sz="105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1D7E5BA7-5ED6-49BA-8C80-F50E81F3E685}"/>
              </a:ext>
            </a:extLst>
          </p:cNvPr>
          <p:cNvSpPr/>
          <p:nvPr/>
        </p:nvSpPr>
        <p:spPr>
          <a:xfrm>
            <a:off x="3276601" y="2538939"/>
            <a:ext cx="56387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 err="1">
                <a:latin typeface="Arial" panose="020B0604020202020204" pitchFamily="34" charset="0"/>
                <a:ea typeface="Arial Unicode MS"/>
              </a:rPr>
              <a:t>Jacquemart</a:t>
            </a:r>
            <a:r>
              <a:rPr lang="en-US" sz="1000" dirty="0">
                <a:latin typeface="Arial" panose="020B0604020202020204" pitchFamily="34" charset="0"/>
                <a:ea typeface="Arial Unicode MS"/>
              </a:rPr>
              <a:t> M, </a:t>
            </a:r>
            <a:r>
              <a:rPr lang="en-US" sz="1000" dirty="0" err="1">
                <a:latin typeface="Arial" panose="020B0604020202020204" pitchFamily="34" charset="0"/>
                <a:ea typeface="Arial Unicode MS"/>
              </a:rPr>
              <a:t>Bouletreau</a:t>
            </a:r>
            <a:r>
              <a:rPr lang="en-US" sz="1000" dirty="0">
                <a:latin typeface="Arial" panose="020B0604020202020204" pitchFamily="34" charset="0"/>
                <a:ea typeface="Arial Unicode MS"/>
              </a:rPr>
              <a:t> P, Breton P, </a:t>
            </a:r>
            <a:r>
              <a:rPr lang="en-US" sz="1000" dirty="0" err="1">
                <a:latin typeface="Arial" panose="020B0604020202020204" pitchFamily="34" charset="0"/>
                <a:ea typeface="Arial Unicode MS"/>
              </a:rPr>
              <a:t>Mojallal</a:t>
            </a:r>
            <a:r>
              <a:rPr lang="en-US" sz="1000" dirty="0">
                <a:latin typeface="Arial" panose="020B0604020202020204" pitchFamily="34" charset="0"/>
                <a:ea typeface="Arial Unicode MS"/>
              </a:rPr>
              <a:t> A, </a:t>
            </a:r>
            <a:r>
              <a:rPr lang="en-US" sz="1000" dirty="0" err="1">
                <a:latin typeface="Arial" panose="020B0604020202020204" pitchFamily="34" charset="0"/>
                <a:ea typeface="Arial Unicode MS"/>
              </a:rPr>
              <a:t>Sigaux</a:t>
            </a:r>
            <a:r>
              <a:rPr lang="en-US" sz="1000" dirty="0">
                <a:latin typeface="Arial" panose="020B0604020202020204" pitchFamily="34" charset="0"/>
                <a:ea typeface="Arial Unicode MS"/>
              </a:rPr>
              <a:t> N. Teaching Surgical Procedures with Movies. Plastic and Reconstructive Surgery - Global Open [Internet]. 2016 [cited 20 July 2017];4(9):e1025.</a:t>
            </a:r>
            <a:endParaRPr lang="pt-BR" sz="100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A90121F8-F197-459D-93AC-1C8F86B8C34B}"/>
              </a:ext>
            </a:extLst>
          </p:cNvPr>
          <p:cNvSpPr/>
          <p:nvPr/>
        </p:nvSpPr>
        <p:spPr>
          <a:xfrm>
            <a:off x="228096" y="6005781"/>
            <a:ext cx="86873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ea typeface="Arial Unicode MS"/>
              </a:rPr>
              <a:t>Summers AN, Rinehart GC, Simpson D, Redlich PN. Acquisition of surgical skills: a randomized trial of didactic, videotape, and computer-based training. Surgery. 1999;126:330–336</a:t>
            </a:r>
            <a:endParaRPr lang="pt-BR" sz="1100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xmlns="" id="{41BB7C8D-13CB-4B46-9DA9-FFA99B3A1C99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Introdução</a:t>
            </a:r>
          </a:p>
        </p:txBody>
      </p:sp>
      <p:sp>
        <p:nvSpPr>
          <p:cNvPr id="11" name="Elipse 10"/>
          <p:cNvSpPr/>
          <p:nvPr/>
        </p:nvSpPr>
        <p:spPr>
          <a:xfrm>
            <a:off x="209550" y="1093510"/>
            <a:ext cx="2960331" cy="2228850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468000" rIns="0" bIns="540000" rtlCol="0" anchor="ctr"/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</a:p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ENSINO </a:t>
            </a:r>
          </a:p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CIRURGIA </a:t>
            </a:r>
          </a:p>
          <a:p>
            <a:pPr>
              <a:spcBef>
                <a:spcPts val="600"/>
              </a:spcBef>
              <a:defRPr/>
            </a:pP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ALGUNS EXEMPLOS</a:t>
            </a:r>
            <a:endParaRPr lang="pt-BR" sz="16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8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xmlns="" id="{5E214288-63A7-4E05-A01D-7523E2518B48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Introdução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833731FE-0EAF-430C-BE55-49690FC6DC73}"/>
              </a:ext>
            </a:extLst>
          </p:cNvPr>
          <p:cNvGrpSpPr/>
          <p:nvPr/>
        </p:nvGrpSpPr>
        <p:grpSpPr>
          <a:xfrm>
            <a:off x="3038041" y="2637957"/>
            <a:ext cx="5919537" cy="3379671"/>
            <a:chOff x="1674796" y="2097105"/>
            <a:chExt cx="6256421" cy="3910263"/>
          </a:xfrm>
        </p:grpSpPr>
        <p:pic>
          <p:nvPicPr>
            <p:cNvPr id="1026" name="Picture 2" descr="Resultado de imagem para ensino de ortopedia">
              <a:extLst>
                <a:ext uri="{FF2B5EF4-FFF2-40B4-BE49-F238E27FC236}">
                  <a16:creationId xmlns:a16="http://schemas.microsoft.com/office/drawing/2014/main" xmlns="" id="{157BAB87-1A0F-49A3-9DC6-6AF0A5FF1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796" y="2097105"/>
              <a:ext cx="6256421" cy="3910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xmlns="" id="{7F4C3BBC-60F3-4051-A599-3607351EBF63}"/>
                </a:ext>
              </a:extLst>
            </p:cNvPr>
            <p:cNvSpPr/>
            <p:nvPr/>
          </p:nvSpPr>
          <p:spPr>
            <a:xfrm>
              <a:off x="1674796" y="5761147"/>
              <a:ext cx="53275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1000" dirty="0">
                  <a:latin typeface="Arial" panose="020B0604020202020204" pitchFamily="34" charset="0"/>
                  <a:cs typeface="Arial" panose="020B0604020202020204" pitchFamily="34" charset="0"/>
                </a:rPr>
                <a:t>http://wvpublic.org/post/new-bone-and-joint-hospital-opens-ruby-memorial#stream/0</a:t>
              </a:r>
            </a:p>
          </p:txBody>
        </p:sp>
      </p:grp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347F2D3D-8029-45CD-890E-9CA2FB83E337}"/>
              </a:ext>
            </a:extLst>
          </p:cNvPr>
          <p:cNvSpPr txBox="1">
            <a:spLocks/>
          </p:cNvSpPr>
          <p:nvPr/>
        </p:nvSpPr>
        <p:spPr bwMode="auto">
          <a:xfrm>
            <a:off x="433138" y="908373"/>
            <a:ext cx="8364353" cy="107282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0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ensino da Ortopedia nas Escolas Médicas do Brasil </a:t>
            </a:r>
            <a:r>
              <a:rPr lang="pt-BR" sz="2000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 sido alvo da preocupação das sociedades científicas.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CD64E94B-37B9-4654-8039-B080009408D6}"/>
              </a:ext>
            </a:extLst>
          </p:cNvPr>
          <p:cNvSpPr/>
          <p:nvPr/>
        </p:nvSpPr>
        <p:spPr>
          <a:xfrm>
            <a:off x="276861" y="6249625"/>
            <a:ext cx="8520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err="1"/>
              <a:t>Karam</a:t>
            </a:r>
            <a:r>
              <a:rPr lang="pt-BR" sz="1200" dirty="0"/>
              <a:t> FC, Lopes MHI. Ortopedia: origem histórica, o ensino no Brasil e estudos metodológicos pelo mundo. </a:t>
            </a:r>
            <a:r>
              <a:rPr lang="pt-BR" sz="1200" i="1" dirty="0" err="1"/>
              <a:t>Scientia</a:t>
            </a:r>
            <a:r>
              <a:rPr lang="pt-BR" sz="1200" i="1" dirty="0"/>
              <a:t> Medica</a:t>
            </a:r>
            <a:r>
              <a:rPr lang="pt-BR" sz="1200" dirty="0"/>
              <a:t>, Porto Alegre: PUCRS. 2005, 15(3). 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xmlns="" id="{651441C1-446F-4512-B6EA-85A1B29A3B25}"/>
              </a:ext>
            </a:extLst>
          </p:cNvPr>
          <p:cNvSpPr txBox="1">
            <a:spLocks/>
          </p:cNvSpPr>
          <p:nvPr/>
        </p:nvSpPr>
        <p:spPr bwMode="auto">
          <a:xfrm>
            <a:off x="276861" y="2492066"/>
            <a:ext cx="8680718" cy="130840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uso da tecnologia pode contribuir para o ensino da ortopedia como especialidade cirúrgica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0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Conteúdo 2"/>
          <p:cNvSpPr txBox="1">
            <a:spLocks/>
          </p:cNvSpPr>
          <p:nvPr/>
        </p:nvSpPr>
        <p:spPr bwMode="auto">
          <a:xfrm>
            <a:off x="914398" y="5423675"/>
            <a:ext cx="3633215" cy="4235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Rede de Alta Velocidade </a:t>
            </a:r>
          </a:p>
        </p:txBody>
      </p:sp>
      <p:sp>
        <p:nvSpPr>
          <p:cNvPr id="17" name="Espaço Reservado para Conteúdo 2"/>
          <p:cNvSpPr txBox="1">
            <a:spLocks/>
          </p:cNvSpPr>
          <p:nvPr/>
        </p:nvSpPr>
        <p:spPr bwMode="auto">
          <a:xfrm>
            <a:off x="4815839" y="5423674"/>
            <a:ext cx="3413758" cy="42350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SAGE 2 (Middleware)</a:t>
            </a:r>
          </a:p>
        </p:txBody>
      </p:sp>
      <p:sp>
        <p:nvSpPr>
          <p:cNvPr id="18" name="Espaço Reservado para Conteúdo 2"/>
          <p:cNvSpPr txBox="1">
            <a:spLocks/>
          </p:cNvSpPr>
          <p:nvPr/>
        </p:nvSpPr>
        <p:spPr bwMode="auto">
          <a:xfrm>
            <a:off x="914398" y="4121139"/>
            <a:ext cx="7315199" cy="537595"/>
          </a:xfrm>
          <a:prstGeom prst="rect">
            <a:avLst/>
          </a:prstGeom>
          <a:solidFill>
            <a:srgbClr val="B6D46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Painel de Colaboração e Visualização (PCV)</a:t>
            </a:r>
          </a:p>
        </p:txBody>
      </p:sp>
      <p:sp>
        <p:nvSpPr>
          <p:cNvPr id="19" name="Espaço Reservado para Conteúdo 2"/>
          <p:cNvSpPr txBox="1">
            <a:spLocks/>
          </p:cNvSpPr>
          <p:nvPr/>
        </p:nvSpPr>
        <p:spPr bwMode="auto">
          <a:xfrm>
            <a:off x="914401" y="2902492"/>
            <a:ext cx="7315199" cy="537595"/>
          </a:xfrm>
          <a:prstGeom prst="rect">
            <a:avLst/>
          </a:prstGeom>
          <a:solidFill>
            <a:srgbClr val="B6D46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Projeto de Visualização Remota Avançada </a:t>
            </a: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 bwMode="auto">
          <a:xfrm>
            <a:off x="914399" y="1683845"/>
            <a:ext cx="7315199" cy="537595"/>
          </a:xfrm>
          <a:prstGeom prst="rect">
            <a:avLst/>
          </a:prstGeom>
          <a:solidFill>
            <a:srgbClr val="B6D46A"/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pt-BR" sz="22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RNP (Rede Nacional de Ensino e Pesquisa)</a:t>
            </a:r>
          </a:p>
        </p:txBody>
      </p:sp>
      <p:sp>
        <p:nvSpPr>
          <p:cNvPr id="9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Painel de Colaboração e Visualização</a:t>
            </a:r>
          </a:p>
        </p:txBody>
      </p:sp>
    </p:spTree>
    <p:extLst>
      <p:ext uri="{BB962C8B-B14F-4D97-AF65-F5344CB8AC3E}">
        <p14:creationId xmlns:p14="http://schemas.microsoft.com/office/powerpoint/2010/main" val="3574825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308003" y="1677922"/>
            <a:ext cx="3387697" cy="1018979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defRPr/>
            </a:pP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Visualização de dados complexos, simulações, imagens radiológicas, vídeos de alta resolução</a:t>
            </a:r>
          </a:p>
        </p:txBody>
      </p:sp>
      <p:sp>
        <p:nvSpPr>
          <p:cNvPr id="15" name="Título 2"/>
          <p:cNvSpPr txBox="1">
            <a:spLocks/>
          </p:cNvSpPr>
          <p:nvPr/>
        </p:nvSpPr>
        <p:spPr bwMode="auto">
          <a:xfrm>
            <a:off x="-56238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Introdução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308003" y="3093289"/>
            <a:ext cx="2978122" cy="1407144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 de auxílio a reuniões por videoconferência com visualização simultânea de múltiplos dados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308003" y="4764680"/>
            <a:ext cx="3557026" cy="146714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Estudantes e professores podem exibir remotamente, a tela de seus </a:t>
            </a:r>
            <a:r>
              <a:rPr lang="pt-BR" i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laptops</a:t>
            </a: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i="1" dirty="0" err="1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tablets</a:t>
            </a:r>
            <a:r>
              <a:rPr lang="pt-BR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i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8918" y="6496069"/>
            <a:ext cx="646018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http://wrnp.rnp.br/sites/wrnp2017/files/wrnp2017_lamina_gts_sage_final.pdf. Acesso em: 15/08/2016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09248" y="6219071"/>
            <a:ext cx="971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Fonte: Autor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1383" b="16198"/>
          <a:stretch/>
        </p:blipFill>
        <p:spPr>
          <a:xfrm>
            <a:off x="3551174" y="1679162"/>
            <a:ext cx="5450469" cy="4420519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xmlns="" id="{1DF16098-F359-4B3C-B186-DBF9C84B86AC}"/>
              </a:ext>
            </a:extLst>
          </p:cNvPr>
          <p:cNvSpPr txBox="1">
            <a:spLocks/>
          </p:cNvSpPr>
          <p:nvPr/>
        </p:nvSpPr>
        <p:spPr bwMode="auto">
          <a:xfrm>
            <a:off x="308003" y="911553"/>
            <a:ext cx="8739739" cy="3874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t-BR" sz="2800" b="1" dirty="0">
                <a:solidFill>
                  <a:srgbClr val="254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Painel de colaboração e visualização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2"/>
          <p:cNvSpPr txBox="1">
            <a:spLocks/>
          </p:cNvSpPr>
          <p:nvPr/>
        </p:nvSpPr>
        <p:spPr bwMode="auto">
          <a:xfrm>
            <a:off x="0" y="0"/>
            <a:ext cx="67691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dirty="0">
                <a:solidFill>
                  <a:schemeClr val="bg1"/>
                </a:solidFill>
                <a:latin typeface="Segoe UI" panose="020B0502040204020203" pitchFamily="34" charset="0"/>
                <a:ea typeface="ＭＳ Ｐゴシック" panose="020B0600070205080204" pitchFamily="34" charset="-128"/>
                <a:cs typeface="Segoe UI" panose="020B0502040204020203" pitchFamily="34" charset="0"/>
              </a:rPr>
              <a:t>Objetivos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39143" y="1503022"/>
            <a:ext cx="5551715" cy="12740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Avaliar a utilização do Painel de Colaboração e Visualização (PCV) como estratégia educacional, no ensino da ortopedia, na Escola Bahiana de Medicina e Saúde Pública (EBMSP).</a:t>
            </a:r>
          </a:p>
        </p:txBody>
      </p:sp>
      <p:sp>
        <p:nvSpPr>
          <p:cNvPr id="6" name="Elipse 5"/>
          <p:cNvSpPr/>
          <p:nvPr/>
        </p:nvSpPr>
        <p:spPr>
          <a:xfrm>
            <a:off x="571889" y="1289257"/>
            <a:ext cx="1914136" cy="1701593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</a:t>
            </a:r>
          </a:p>
          <a:p>
            <a:pPr>
              <a:defRPr/>
            </a:pPr>
            <a:r>
              <a:rPr lang="pt-BR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GERAL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939142" y="3785170"/>
            <a:ext cx="5551715" cy="22040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Comparar, no intragrupo, o conhecimento dos estudantes antes e após o uso do PCV.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6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Comparar o conhecimento construído entre o grupo que utilizou e o que não utilizou a ferramenta educacional.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600" b="1" dirty="0">
              <a:solidFill>
                <a:srgbClr val="25473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1600" b="1" dirty="0">
                <a:solidFill>
                  <a:srgbClr val="25473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Conhecer a percepção dos estudantes sobre o uso do PCV na aula de ortopedia.</a:t>
            </a:r>
          </a:p>
        </p:txBody>
      </p:sp>
      <p:sp>
        <p:nvSpPr>
          <p:cNvPr id="8" name="Elipse 7"/>
          <p:cNvSpPr/>
          <p:nvPr/>
        </p:nvSpPr>
        <p:spPr>
          <a:xfrm>
            <a:off x="459144" y="3979416"/>
            <a:ext cx="2139626" cy="1815530"/>
          </a:xfrm>
          <a:prstGeom prst="ellipse">
            <a:avLst/>
          </a:prstGeom>
          <a:gradFill flip="none" rotWithShape="1">
            <a:gsLst>
              <a:gs pos="0">
                <a:srgbClr val="5C7313">
                  <a:shade val="30000"/>
                  <a:satMod val="115000"/>
                </a:srgbClr>
              </a:gs>
              <a:gs pos="50000">
                <a:srgbClr val="5C7313">
                  <a:shade val="67500"/>
                  <a:satMod val="115000"/>
                </a:srgbClr>
              </a:gs>
              <a:gs pos="100000">
                <a:srgbClr val="5C731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OBJETIVO</a:t>
            </a:r>
          </a:p>
          <a:p>
            <a:pPr>
              <a:defRPr/>
            </a:pPr>
            <a:r>
              <a:rPr lang="pt-BR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ESPECÍFICOS</a:t>
            </a:r>
          </a:p>
        </p:txBody>
      </p:sp>
    </p:spTree>
    <p:extLst>
      <p:ext uri="{BB962C8B-B14F-4D97-AF65-F5344CB8AC3E}">
        <p14:creationId xmlns:p14="http://schemas.microsoft.com/office/powerpoint/2010/main" val="43428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21564</TotalTime>
  <Words>4443</Words>
  <Application>Microsoft Office PowerPoint</Application>
  <PresentationFormat>Apresentação na tela (4:3)</PresentationFormat>
  <Paragraphs>546</Paragraphs>
  <Slides>40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8" baseType="lpstr">
      <vt:lpstr>Arial Unicode MS</vt:lpstr>
      <vt:lpstr>ＭＳ Ｐゴシック</vt:lpstr>
      <vt:lpstr>ＭＳ Ｐゴシック</vt:lpstr>
      <vt:lpstr>Adobe Gothic Std B</vt:lpstr>
      <vt:lpstr>Arial</vt:lpstr>
      <vt:lpstr>Calibri</vt:lpstr>
      <vt:lpstr>Segoe UI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Bárbara Queiroz</dc:creator>
  <cp:lastModifiedBy>CEDETE</cp:lastModifiedBy>
  <cp:revision>836</cp:revision>
  <dcterms:created xsi:type="dcterms:W3CDTF">2016-04-06T01:00:57Z</dcterms:created>
  <dcterms:modified xsi:type="dcterms:W3CDTF">2018-08-15T14:06:17Z</dcterms:modified>
</cp:coreProperties>
</file>