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" name="Shape 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j-lt"/>
        <a:ea typeface="+mj-ea"/>
        <a:cs typeface="+mj-cs"/>
        <a:sym typeface="Helvetica Neue"/>
      </a:defRPr>
    </a:lvl1pPr>
    <a:lvl2pPr indent="228600" latinLnBrk="0">
      <a:defRPr>
        <a:latin typeface="+mj-lt"/>
        <a:ea typeface="+mj-ea"/>
        <a:cs typeface="+mj-cs"/>
        <a:sym typeface="Helvetica Neue"/>
      </a:defRPr>
    </a:lvl2pPr>
    <a:lvl3pPr indent="457200" latinLnBrk="0">
      <a:defRPr>
        <a:latin typeface="+mj-lt"/>
        <a:ea typeface="+mj-ea"/>
        <a:cs typeface="+mj-cs"/>
        <a:sym typeface="Helvetica Neue"/>
      </a:defRPr>
    </a:lvl3pPr>
    <a:lvl4pPr indent="685800" latinLnBrk="0">
      <a:defRPr>
        <a:latin typeface="+mj-lt"/>
        <a:ea typeface="+mj-ea"/>
        <a:cs typeface="+mj-cs"/>
        <a:sym typeface="Helvetica Neue"/>
      </a:defRPr>
    </a:lvl4pPr>
    <a:lvl5pPr indent="914400" latinLnBrk="0">
      <a:defRPr>
        <a:latin typeface="+mj-lt"/>
        <a:ea typeface="+mj-ea"/>
        <a:cs typeface="+mj-cs"/>
        <a:sym typeface="Helvetica Neue"/>
      </a:defRPr>
    </a:lvl5pPr>
    <a:lvl6pPr indent="1143000" latinLnBrk="0">
      <a:defRPr>
        <a:latin typeface="+mj-lt"/>
        <a:ea typeface="+mj-ea"/>
        <a:cs typeface="+mj-cs"/>
        <a:sym typeface="Helvetica Neue"/>
      </a:defRPr>
    </a:lvl6pPr>
    <a:lvl7pPr indent="1371600" latinLnBrk="0">
      <a:defRPr>
        <a:latin typeface="+mj-lt"/>
        <a:ea typeface="+mj-ea"/>
        <a:cs typeface="+mj-cs"/>
        <a:sym typeface="Helvetica Neue"/>
      </a:defRPr>
    </a:lvl7pPr>
    <a:lvl8pPr indent="1600200" latinLnBrk="0">
      <a:defRPr>
        <a:latin typeface="+mj-lt"/>
        <a:ea typeface="+mj-ea"/>
        <a:cs typeface="+mj-cs"/>
        <a:sym typeface="Helvetica Neue"/>
      </a:defRPr>
    </a:lvl8pPr>
    <a:lvl9pPr indent="1828800" latinLnBrk="0">
      <a:defRPr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sldNum" sz="quarter" idx="2"/>
          </p:nvPr>
        </p:nvSpPr>
        <p:spPr>
          <a:xfrm>
            <a:off x="4440732" y="6505277"/>
            <a:ext cx="253607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ítulo -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>
            <p:ph type="title"/>
          </p:nvPr>
        </p:nvSpPr>
        <p:spPr>
          <a:xfrm>
            <a:off x="669726" y="312539"/>
            <a:ext cx="7804548" cy="1518047"/>
          </a:xfrm>
          <a:prstGeom prst="rect">
            <a:avLst/>
          </a:prstGeom>
        </p:spPr>
        <p:txBody>
          <a:bodyPr lIns="35718" tIns="35718" rIns="35718" bIns="35718">
            <a:normAutofit fontScale="100000" lnSpcReduction="0"/>
          </a:bodyPr>
          <a:lstStyle>
            <a:lvl1pPr defTabSz="410765"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Texto do Título</a:t>
            </a:r>
          </a:p>
        </p:txBody>
      </p:sp>
      <p:sp>
        <p:nvSpPr>
          <p:cNvPr id="28" name="Shape 28"/>
          <p:cNvSpPr/>
          <p:nvPr>
            <p:ph type="sldNum" sz="quarter" idx="2"/>
          </p:nvPr>
        </p:nvSpPr>
        <p:spPr>
          <a:xfrm>
            <a:off x="4440732" y="6505277"/>
            <a:ext cx="253607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2.jpeg" descr="C:\Users\jobsonrios\Desktop\0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Captura de Tela 2017-07-21 às 18.18.2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365" y="46467"/>
            <a:ext cx="589771" cy="69287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/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Texto do Título</a:t>
            </a:r>
          </a:p>
        </p:txBody>
      </p:sp>
      <p:sp>
        <p:nvSpPr>
          <p:cNvPr id="5" name="Shape 5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6" name="Shape 6"/>
          <p:cNvSpPr/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2.tif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tif"/><Relationship Id="rId3" Type="http://schemas.openxmlformats.org/officeDocument/2006/relationships/image" Target="../media/image10.png"/><Relationship Id="rId4" Type="http://schemas.openxmlformats.org/officeDocument/2006/relationships/image" Target="../media/image5.tif"/><Relationship Id="rId5" Type="http://schemas.openxmlformats.org/officeDocument/2006/relationships/image" Target="../media/image1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title" idx="4294967295"/>
          </p:nvPr>
        </p:nvSpPr>
        <p:spPr>
          <a:xfrm>
            <a:off x="685799" y="2130425"/>
            <a:ext cx="7772401" cy="1470025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/>
          <a:p>
            <a:pPr>
              <a:defRPr sz="4200"/>
            </a:pPr>
          </a:p>
        </p:txBody>
      </p:sp>
      <p:sp>
        <p:nvSpPr>
          <p:cNvPr id="38" name="Shape 38"/>
          <p:cNvSpPr/>
          <p:nvPr>
            <p:ph type="body" sz="quarter" idx="4294967295"/>
          </p:nvPr>
        </p:nvSpPr>
        <p:spPr>
          <a:xfrm>
            <a:off x="1371599" y="3886200"/>
            <a:ext cx="6400801" cy="17526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algn="ctr">
              <a:buSzTx/>
              <a:buNone/>
              <a:defRPr sz="3000">
                <a:solidFill>
                  <a:srgbClr val="898989"/>
                </a:solidFill>
              </a:defRPr>
            </a:pPr>
          </a:p>
        </p:txBody>
      </p:sp>
      <p:pic>
        <p:nvPicPr>
          <p:cNvPr id="39" name="01.jpeg" descr="C:\Users\jobsonrios\Desktop\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23813"/>
            <a:ext cx="9144001" cy="68818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title" idx="4294967295"/>
          </p:nvPr>
        </p:nvSpPr>
        <p:spPr>
          <a:xfrm>
            <a:off x="-977900" y="457200"/>
            <a:ext cx="11099800" cy="1997125"/>
          </a:xfrm>
          <a:prstGeom prst="rect">
            <a:avLst/>
          </a:prstGeom>
        </p:spPr>
        <p:txBody>
          <a:bodyPr lIns="50800" tIns="50800" rIns="50800" bIns="50800">
            <a:normAutofit fontScale="100000" lnSpcReduction="0"/>
          </a:bodyPr>
          <a:lstStyle>
            <a:lvl1pPr defTabSz="584200">
              <a:defRPr sz="60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000000"/>
                </a:solidFill>
              </a:rPr>
              <a:t>Tipos de anestésico locais </a:t>
            </a:r>
          </a:p>
        </p:txBody>
      </p:sp>
      <p:sp>
        <p:nvSpPr>
          <p:cNvPr id="68" name="Shape 68"/>
          <p:cNvSpPr/>
          <p:nvPr/>
        </p:nvSpPr>
        <p:spPr>
          <a:xfrm>
            <a:off x="764624" y="2030729"/>
            <a:ext cx="7940301" cy="443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81000" indent="-381000">
              <a:buSzPct val="60000"/>
              <a:buBlip>
                <a:blip r:embed="rId2"/>
              </a:buBlip>
              <a:defRPr sz="3100"/>
            </a:pPr>
            <a:r>
              <a:t>Aminoamidas: </a:t>
            </a:r>
          </a:p>
          <a:p>
            <a:pPr lvl="1" marL="838200" indent="-381000">
              <a:buSzPct val="60000"/>
              <a:buBlip>
                <a:blip r:embed="rId2"/>
              </a:buBlip>
              <a:defRPr sz="3100"/>
            </a:pPr>
            <a:r>
              <a:t>Lidocaína (Xilocaína) 1% e 2%: também  como antiarrítimico. Início rápido. Com ou sem vasoconstrictor. </a:t>
            </a:r>
          </a:p>
          <a:p>
            <a:pPr lvl="1" marL="838200" indent="-381000">
              <a:buSzPct val="60000"/>
              <a:buBlip>
                <a:blip r:embed="rId2"/>
              </a:buBlip>
              <a:defRPr sz="3100"/>
            </a:pPr>
            <a:r>
              <a:t>Bupivacaína (Marcaína)0,25%, 0,5% e 0,75%: início mais lento, duração prolongada. Com ou sem vasoconstrictor.</a:t>
            </a:r>
          </a:p>
          <a:p>
            <a:pPr lvl="1" marL="838200" indent="-381000">
              <a:buSzPct val="60000"/>
              <a:buBlip>
                <a:blip r:embed="rId2"/>
              </a:buBlip>
              <a:defRPr sz="3100"/>
            </a:pPr>
            <a:r>
              <a:t>Ropivacaína: latência e duração longas. 0,2%, 0,5%, 0,75% e 1%.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0" dur="1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5" dur="10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0" dur="10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5" dur="1000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title" idx="4294967295"/>
          </p:nvPr>
        </p:nvSpPr>
        <p:spPr>
          <a:xfrm>
            <a:off x="-977900" y="457200"/>
            <a:ext cx="11099800" cy="2159000"/>
          </a:xfrm>
          <a:prstGeom prst="rect">
            <a:avLst/>
          </a:prstGeom>
        </p:spPr>
        <p:txBody>
          <a:bodyPr lIns="50800" tIns="50800" rIns="50800" bIns="50800">
            <a:normAutofit fontScale="100000" lnSpcReduction="0"/>
          </a:bodyPr>
          <a:lstStyle>
            <a:lvl1pPr defTabSz="584200">
              <a:defRPr sz="70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000000"/>
                </a:solidFill>
              </a:rPr>
              <a:t>Vasoconstrictor</a:t>
            </a:r>
          </a:p>
        </p:txBody>
      </p:sp>
      <p:sp>
        <p:nvSpPr>
          <p:cNvPr id="71" name="Shape 71"/>
          <p:cNvSpPr/>
          <p:nvPr/>
        </p:nvSpPr>
        <p:spPr>
          <a:xfrm>
            <a:off x="601849" y="2513329"/>
            <a:ext cx="7940302" cy="385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81000" indent="-381000">
              <a:buSzPct val="60000"/>
              <a:buBlip>
                <a:blip r:embed="rId2"/>
              </a:buBlip>
              <a:defRPr sz="3000"/>
            </a:pPr>
            <a:r>
              <a:t>Ações:</a:t>
            </a:r>
          </a:p>
          <a:p>
            <a:pPr lvl="1" marL="838200" indent="-381000">
              <a:buSzPct val="60000"/>
              <a:buBlip>
                <a:blip r:embed="rId2"/>
              </a:buBlip>
              <a:defRPr sz="3000"/>
            </a:pPr>
            <a:r>
              <a:t>Diminuição da absorção do anestésico.</a:t>
            </a:r>
          </a:p>
          <a:p>
            <a:pPr lvl="2" marL="1295400" indent="-381000">
              <a:buSzPct val="60000"/>
              <a:buBlip>
                <a:blip r:embed="rId2"/>
              </a:buBlip>
              <a:defRPr sz="3000"/>
            </a:pPr>
            <a:r>
              <a:t>Aumento tempo de latência e ação.</a:t>
            </a:r>
          </a:p>
          <a:p>
            <a:pPr lvl="2" marL="1295400" indent="-381000">
              <a:buSzPct val="60000"/>
              <a:buBlip>
                <a:blip r:embed="rId2"/>
              </a:buBlip>
              <a:defRPr sz="3000"/>
            </a:pPr>
            <a:r>
              <a:t>Aumento a dose máxima (dose tóxica).</a:t>
            </a:r>
          </a:p>
          <a:p>
            <a:pPr lvl="3" marL="1752600" indent="-381000">
              <a:buSzPct val="60000"/>
              <a:buBlip>
                <a:blip r:embed="rId2"/>
              </a:buBlip>
              <a:defRPr sz="3000"/>
            </a:pPr>
            <a:r>
              <a:t>Ropivacaína: 4 a 5mg/Kg</a:t>
            </a:r>
          </a:p>
          <a:p>
            <a:pPr lvl="3" marL="1752600" indent="-381000">
              <a:buSzPct val="60000"/>
              <a:buBlip>
                <a:blip r:embed="rId2"/>
              </a:buBlip>
              <a:defRPr sz="3000"/>
            </a:pPr>
            <a:r>
              <a:t> Bupivacaína: 2 a 3mg/Kg</a:t>
            </a:r>
          </a:p>
          <a:p>
            <a:pPr lvl="3" marL="1752600" indent="-381000">
              <a:buSzPct val="60000"/>
              <a:buBlip>
                <a:blip r:embed="rId2"/>
              </a:buBlip>
              <a:defRPr sz="3000"/>
            </a:pPr>
            <a:r>
              <a:t>Lidocaína: 5mg/Kg sem vaso e 7mg/Kg com vasconstrictor.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0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5" dur="10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0" dur="10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5" dur="10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30" dur="1000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35" dur="1000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40" dur="1000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title" idx="4294967295"/>
          </p:nvPr>
        </p:nvSpPr>
        <p:spPr>
          <a:xfrm>
            <a:off x="-977900" y="457200"/>
            <a:ext cx="11099800" cy="2159000"/>
          </a:xfrm>
          <a:prstGeom prst="rect">
            <a:avLst/>
          </a:prstGeom>
        </p:spPr>
        <p:txBody>
          <a:bodyPr lIns="50800" tIns="50800" rIns="50800" bIns="50800">
            <a:normAutofit fontScale="100000" lnSpcReduction="0"/>
          </a:bodyPr>
          <a:lstStyle>
            <a:lvl1pPr defTabSz="584200">
              <a:defRPr sz="70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000000"/>
                </a:solidFill>
              </a:rPr>
              <a:t>Vasoconstrictor</a:t>
            </a:r>
          </a:p>
        </p:txBody>
      </p:sp>
      <p:sp>
        <p:nvSpPr>
          <p:cNvPr id="74" name="Shape 74"/>
          <p:cNvSpPr/>
          <p:nvPr/>
        </p:nvSpPr>
        <p:spPr>
          <a:xfrm>
            <a:off x="601849" y="2462529"/>
            <a:ext cx="7940302" cy="385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81000" indent="-381000">
              <a:buSzPct val="60000"/>
              <a:buBlip>
                <a:blip r:embed="rId2"/>
              </a:buBlip>
              <a:defRPr sz="3000"/>
            </a:pPr>
            <a:r>
              <a:t>Contra Indicação:</a:t>
            </a:r>
          </a:p>
          <a:p>
            <a:pPr lvl="1" marL="838200" indent="-381000">
              <a:buSzPct val="60000"/>
              <a:buBlip>
                <a:blip r:embed="rId2"/>
              </a:buBlip>
              <a:defRPr sz="3000"/>
            </a:pPr>
            <a:r>
              <a:t>HAS grave.</a:t>
            </a:r>
          </a:p>
          <a:p>
            <a:pPr lvl="1" marL="838200" indent="-381000">
              <a:buSzPct val="60000"/>
              <a:buBlip>
                <a:blip r:embed="rId2"/>
              </a:buBlip>
              <a:defRPr sz="3000"/>
            </a:pPr>
            <a:r>
              <a:t>Doença vascular cerebral isquêmica.</a:t>
            </a:r>
          </a:p>
          <a:p>
            <a:pPr lvl="1" marL="838200" indent="-381000">
              <a:buSzPct val="60000"/>
              <a:buBlip>
                <a:blip r:embed="rId2"/>
              </a:buBlip>
              <a:defRPr sz="3000"/>
            </a:pPr>
            <a:r>
              <a:t>Coronariopatas.</a:t>
            </a:r>
          </a:p>
          <a:p>
            <a:pPr lvl="1" marL="838200" indent="-381000">
              <a:buSzPct val="60000"/>
              <a:buBlip>
                <a:blip r:embed="rId2"/>
              </a:buBlip>
              <a:defRPr sz="3000"/>
            </a:pPr>
            <a:r>
              <a:t>Hipertireoidismo descompensado.</a:t>
            </a:r>
          </a:p>
          <a:p>
            <a:pPr lvl="1" marL="838200" indent="-381000">
              <a:buSzPct val="60000"/>
              <a:buBlip>
                <a:blip r:embed="rId2"/>
              </a:buBlip>
              <a:defRPr sz="3000"/>
            </a:pPr>
            <a:r>
              <a:t>Pré eclâmpsia grave.</a:t>
            </a:r>
          </a:p>
          <a:p>
            <a:pPr marL="381000" indent="-381000">
              <a:buSzPct val="60000"/>
              <a:buBlip>
                <a:blip r:embed="rId2"/>
              </a:buBlip>
              <a:defRPr sz="3000"/>
            </a:pPr>
            <a:r>
              <a:t>Não usar em locais de circulação terminal: dedo, pênis, ponta de nariz e orelha.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0" dur="1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Class="entr" nodeType="with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3" dur="10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Class="entr" nodeType="with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6" dur="10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Class="entr" nodeType="with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9" dur="1000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Class="entr" nodeType="with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2" dur="1000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Class="entr" nodeType="with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5" dur="1000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30" dur="1000"/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7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title" idx="4294967295"/>
          </p:nvPr>
        </p:nvSpPr>
        <p:spPr>
          <a:xfrm>
            <a:off x="-977900" y="457200"/>
            <a:ext cx="11099800" cy="2159000"/>
          </a:xfrm>
          <a:prstGeom prst="rect">
            <a:avLst/>
          </a:prstGeom>
        </p:spPr>
        <p:txBody>
          <a:bodyPr lIns="50800" tIns="50800" rIns="50800" bIns="50800">
            <a:normAutofit fontScale="100000" lnSpcReduction="0"/>
          </a:bodyPr>
          <a:lstStyle/>
          <a:p>
            <a:pPr lvl="1" indent="228600" defTabSz="584200">
              <a:defRPr sz="51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Bloqueios Regionais</a:t>
            </a:r>
          </a:p>
        </p:txBody>
      </p:sp>
      <p:sp>
        <p:nvSpPr>
          <p:cNvPr id="77" name="Shape 77"/>
          <p:cNvSpPr/>
          <p:nvPr/>
        </p:nvSpPr>
        <p:spPr>
          <a:xfrm>
            <a:off x="398649" y="2106929"/>
            <a:ext cx="3810718" cy="385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81000" indent="-381000">
              <a:buSzPct val="60000"/>
              <a:buBlip>
                <a:blip r:embed="rId2"/>
              </a:buBlip>
              <a:defRPr sz="3000"/>
            </a:pPr>
            <a:r>
              <a:t>Anatomia:</a:t>
            </a:r>
          </a:p>
          <a:p>
            <a:pPr lvl="1" marL="762000" indent="-381000">
              <a:buSzPct val="60000"/>
              <a:buBlip>
                <a:blip r:embed="rId2"/>
              </a:buBlip>
              <a:defRPr sz="3000"/>
            </a:pPr>
            <a:r>
              <a:t>Espaço extra dural.</a:t>
            </a:r>
          </a:p>
          <a:p>
            <a:pPr lvl="1" marL="762000" indent="-381000">
              <a:buSzPct val="60000"/>
              <a:buBlip>
                <a:blip r:embed="rId2"/>
              </a:buBlip>
              <a:defRPr sz="3000"/>
            </a:pPr>
            <a:r>
              <a:t>Dura máter. </a:t>
            </a:r>
          </a:p>
          <a:p>
            <a:pPr lvl="1" marL="762000" indent="-381000">
              <a:buSzPct val="60000"/>
              <a:buBlip>
                <a:blip r:embed="rId2"/>
              </a:buBlip>
              <a:defRPr sz="3000"/>
            </a:pPr>
            <a:r>
              <a:t>Espaço subdural.</a:t>
            </a:r>
          </a:p>
          <a:p>
            <a:pPr lvl="1" marL="762000" indent="-381000">
              <a:buSzPct val="60000"/>
              <a:buBlip>
                <a:blip r:embed="rId2"/>
              </a:buBlip>
              <a:defRPr sz="3000"/>
            </a:pPr>
            <a:r>
              <a:t>Aracnoide</a:t>
            </a:r>
          </a:p>
          <a:p>
            <a:pPr lvl="1" marL="762000" indent="-381000">
              <a:buSzPct val="60000"/>
              <a:buBlip>
                <a:blip r:embed="rId2"/>
              </a:buBlip>
              <a:defRPr sz="3000"/>
            </a:pPr>
            <a:r>
              <a:t>Espaço subaracnoide.</a:t>
            </a:r>
          </a:p>
          <a:p>
            <a:pPr lvl="1" marL="762000" indent="-381000">
              <a:buSzPct val="60000"/>
              <a:buBlip>
                <a:blip r:embed="rId2"/>
              </a:buBlip>
              <a:defRPr sz="3000"/>
            </a:pPr>
            <a:r>
              <a:t>Pia mater.</a:t>
            </a:r>
          </a:p>
        </p:txBody>
      </p:sp>
      <p:pic>
        <p:nvPicPr>
          <p:cNvPr id="78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72916" y="2181371"/>
            <a:ext cx="4425208" cy="39811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Captura de Tela 2017-07-31 às 21.35.2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04950" y="1333673"/>
            <a:ext cx="6134100" cy="5003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Captura de Tela 2017-07-31 às 20.06.2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04950" y="1091703"/>
            <a:ext cx="6134100" cy="54877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0" grpId="2"/>
      <p:bldP build="whole" bldLvl="1" animBg="1" rev="0" advAuto="0" spid="8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Captura de Tela 2017-07-29 às 22.46.4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8150" y="2123727"/>
            <a:ext cx="3975100" cy="4584701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Shape 84"/>
          <p:cNvSpPr/>
          <p:nvPr/>
        </p:nvSpPr>
        <p:spPr>
          <a:xfrm>
            <a:off x="5567258" y="3817907"/>
            <a:ext cx="3029655" cy="119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A - Cateter peridural.</a:t>
            </a:r>
          </a:p>
          <a:p>
            <a:pPr/>
            <a:r>
              <a:t>B - Anestesia peridural.</a:t>
            </a:r>
          </a:p>
          <a:p>
            <a:pPr/>
            <a:r>
              <a:t>C - Raquianestesia.</a:t>
            </a:r>
          </a:p>
        </p:txBody>
      </p:sp>
      <p:sp>
        <p:nvSpPr>
          <p:cNvPr id="85" name="Shape 85"/>
          <p:cNvSpPr/>
          <p:nvPr>
            <p:ph type="title" idx="4294967295"/>
          </p:nvPr>
        </p:nvSpPr>
        <p:spPr>
          <a:xfrm>
            <a:off x="-977900" y="457200"/>
            <a:ext cx="11099800" cy="2159000"/>
          </a:xfrm>
          <a:prstGeom prst="rect">
            <a:avLst/>
          </a:prstGeom>
        </p:spPr>
        <p:txBody>
          <a:bodyPr lIns="50800" tIns="50800" rIns="50800" bIns="50800">
            <a:normAutofit fontScale="100000" lnSpcReduction="0"/>
          </a:bodyPr>
          <a:lstStyle/>
          <a:p>
            <a:pPr lvl="1" indent="228600" defTabSz="584200">
              <a:defRPr sz="51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Bloqueios Regionais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Captura de Tela 2017-07-17 às 11.50.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1530" y="1809664"/>
            <a:ext cx="3349731" cy="4652849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Shape 88"/>
          <p:cNvSpPr/>
          <p:nvPr/>
        </p:nvSpPr>
        <p:spPr>
          <a:xfrm>
            <a:off x="7878658" y="6412229"/>
            <a:ext cx="1199814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/>
            </a:lvl1pPr>
          </a:lstStyle>
          <a:p>
            <a:pPr/>
            <a:r>
              <a:t>Fonte: Goffi</a:t>
            </a:r>
          </a:p>
        </p:txBody>
      </p:sp>
      <p:pic>
        <p:nvPicPr>
          <p:cNvPr id="89" name="Captura de Tela 2017-07-17 às 11.50.4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16894" y="1748351"/>
            <a:ext cx="3349731" cy="4775475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Shape 90"/>
          <p:cNvSpPr/>
          <p:nvPr/>
        </p:nvSpPr>
        <p:spPr>
          <a:xfrm>
            <a:off x="979572" y="1067868"/>
            <a:ext cx="2573646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Perda da resistência</a:t>
            </a:r>
          </a:p>
        </p:txBody>
      </p:sp>
      <p:sp>
        <p:nvSpPr>
          <p:cNvPr id="91" name="Shape 91"/>
          <p:cNvSpPr/>
          <p:nvPr/>
        </p:nvSpPr>
        <p:spPr>
          <a:xfrm>
            <a:off x="5730052" y="1067868"/>
            <a:ext cx="1923416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Refluxo de LCR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title" idx="4294967295"/>
          </p:nvPr>
        </p:nvSpPr>
        <p:spPr>
          <a:xfrm>
            <a:off x="-977900" y="457200"/>
            <a:ext cx="11099800" cy="2159000"/>
          </a:xfrm>
          <a:prstGeom prst="rect">
            <a:avLst/>
          </a:prstGeom>
        </p:spPr>
        <p:txBody>
          <a:bodyPr lIns="50800" tIns="50800" rIns="50800" bIns="50800">
            <a:normAutofit fontScale="100000" lnSpcReduction="0"/>
          </a:bodyPr>
          <a:lstStyle/>
          <a:p>
            <a:pPr lvl="1" indent="228600" defTabSz="584200">
              <a:defRPr sz="51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Bloqueios Regionais</a:t>
            </a:r>
          </a:p>
        </p:txBody>
      </p:sp>
      <p:sp>
        <p:nvSpPr>
          <p:cNvPr id="94" name="Shape 94"/>
          <p:cNvSpPr/>
          <p:nvPr/>
        </p:nvSpPr>
        <p:spPr>
          <a:xfrm>
            <a:off x="463811" y="2614929"/>
            <a:ext cx="8216378" cy="291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81000" indent="-381000">
              <a:buSzPct val="60000"/>
              <a:buBlip>
                <a:blip r:embed="rId2"/>
              </a:buBlip>
              <a:defRPr sz="3000"/>
            </a:pPr>
            <a:r>
              <a:t>Contra Indicações:</a:t>
            </a:r>
          </a:p>
          <a:p>
            <a:pPr lvl="1" marL="762000" indent="-381000">
              <a:buSzPct val="60000"/>
              <a:buBlip>
                <a:blip r:embed="rId2"/>
              </a:buBlip>
              <a:defRPr sz="3000"/>
            </a:pPr>
            <a:r>
              <a:t>Uso de anticoagulantes.</a:t>
            </a:r>
          </a:p>
          <a:p>
            <a:pPr lvl="1" marL="762000" indent="-381000">
              <a:buSzPct val="60000"/>
              <a:buBlip>
                <a:blip r:embed="rId2"/>
              </a:buBlip>
              <a:defRPr sz="3000"/>
            </a:pPr>
            <a:r>
              <a:t>Coagulopatias. </a:t>
            </a:r>
          </a:p>
          <a:p>
            <a:pPr lvl="1" marL="762000" indent="-381000">
              <a:buSzPct val="60000"/>
              <a:buBlip>
                <a:blip r:embed="rId2"/>
              </a:buBlip>
              <a:defRPr sz="3000"/>
            </a:pPr>
            <a:r>
              <a:t>Sepse, Choque, Hemorragia.</a:t>
            </a:r>
          </a:p>
          <a:p>
            <a:pPr lvl="1" marL="762000" indent="-381000">
              <a:buSzPct val="60000"/>
              <a:buBlip>
                <a:blip r:embed="rId2"/>
              </a:buBlip>
              <a:defRPr sz="3000"/>
            </a:pPr>
            <a:r>
              <a:t>Infecções no ponto de punção.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0" dur="10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5" dur="10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0" dur="1000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5" dur="1000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30" dur="1000"/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35" dur="1000"/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9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type="title" idx="4294967295"/>
          </p:nvPr>
        </p:nvSpPr>
        <p:spPr>
          <a:xfrm>
            <a:off x="-977900" y="254000"/>
            <a:ext cx="11099800" cy="2159000"/>
          </a:xfrm>
          <a:prstGeom prst="rect">
            <a:avLst/>
          </a:prstGeom>
        </p:spPr>
        <p:txBody>
          <a:bodyPr lIns="50800" tIns="50800" rIns="50800" bIns="50800">
            <a:normAutofit fontScale="100000" lnSpcReduction="0"/>
          </a:bodyPr>
          <a:lstStyle/>
          <a:p>
            <a:pPr lvl="1" indent="228600" defTabSz="584200">
              <a:defRPr sz="51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Bloqueios Regionais</a:t>
            </a:r>
          </a:p>
        </p:txBody>
      </p:sp>
      <p:sp>
        <p:nvSpPr>
          <p:cNvPr id="97" name="Shape 97"/>
          <p:cNvSpPr/>
          <p:nvPr/>
        </p:nvSpPr>
        <p:spPr>
          <a:xfrm>
            <a:off x="387611" y="2703829"/>
            <a:ext cx="3233960" cy="385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81000" indent="-381000">
              <a:buSzPct val="60000"/>
              <a:buBlip>
                <a:blip r:embed="rId2"/>
              </a:buBlip>
              <a:defRPr sz="3000" u="sng"/>
            </a:pPr>
            <a:r>
              <a:t>Raqui:</a:t>
            </a:r>
          </a:p>
          <a:p>
            <a:pPr lvl="1" marL="762000" indent="-381000">
              <a:buSzPct val="60000"/>
              <a:buBlip>
                <a:blip r:embed="rId2"/>
              </a:buBlip>
              <a:defRPr sz="3000"/>
            </a:pPr>
            <a:r>
              <a:t>Hipotensão (vasoplegia). </a:t>
            </a:r>
          </a:p>
          <a:p>
            <a:pPr lvl="1" marL="762000" indent="-381000">
              <a:buSzPct val="60000"/>
              <a:buBlip>
                <a:blip r:embed="rId2"/>
              </a:buBlip>
              <a:defRPr sz="3000"/>
            </a:pPr>
            <a:r>
              <a:t>Cefaléia.</a:t>
            </a:r>
          </a:p>
          <a:p>
            <a:pPr lvl="1" marL="762000" indent="-381000">
              <a:buSzPct val="60000"/>
              <a:buBlip>
                <a:blip r:embed="rId2"/>
              </a:buBlip>
              <a:defRPr sz="3000"/>
            </a:pPr>
            <a:r>
              <a:t>Retenção urinária.</a:t>
            </a:r>
          </a:p>
          <a:p>
            <a:pPr lvl="1" marL="762000" indent="-381000">
              <a:buSzPct val="60000"/>
              <a:buBlip>
                <a:blip r:embed="rId2"/>
              </a:buBlip>
              <a:defRPr sz="3000"/>
            </a:pPr>
            <a:r>
              <a:t>Infecções.</a:t>
            </a:r>
          </a:p>
        </p:txBody>
      </p:sp>
      <p:sp>
        <p:nvSpPr>
          <p:cNvPr id="98" name="Shape 98"/>
          <p:cNvSpPr/>
          <p:nvPr/>
        </p:nvSpPr>
        <p:spPr>
          <a:xfrm>
            <a:off x="3059026" y="1852929"/>
            <a:ext cx="2708448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381000" indent="-381000">
              <a:buSzPct val="60000"/>
              <a:buBlip>
                <a:blip r:embed="rId2"/>
              </a:buBlip>
              <a:defRPr sz="3000"/>
            </a:lvl1pPr>
          </a:lstStyle>
          <a:p>
            <a:pPr/>
            <a:r>
              <a:t>Complicações:</a:t>
            </a:r>
          </a:p>
        </p:txBody>
      </p:sp>
      <p:sp>
        <p:nvSpPr>
          <p:cNvPr id="99" name="Shape 99"/>
          <p:cNvSpPr/>
          <p:nvPr/>
        </p:nvSpPr>
        <p:spPr>
          <a:xfrm>
            <a:off x="5086611" y="2703829"/>
            <a:ext cx="3233960" cy="432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81000" indent="-381000">
              <a:buSzPct val="60000"/>
              <a:buBlip>
                <a:blip r:embed="rId2"/>
              </a:buBlip>
              <a:defRPr sz="3000" u="sng"/>
            </a:pPr>
            <a:r>
              <a:t>Peridural:</a:t>
            </a:r>
          </a:p>
          <a:p>
            <a:pPr lvl="1" marL="762000" indent="-381000">
              <a:buSzPct val="60000"/>
              <a:buBlip>
                <a:blip r:embed="rId2"/>
              </a:buBlip>
              <a:defRPr sz="3000"/>
            </a:pPr>
            <a:r>
              <a:t>Hipotensão (vasoplegia). </a:t>
            </a:r>
          </a:p>
          <a:p>
            <a:pPr lvl="1" marL="762000" indent="-381000">
              <a:buSzPct val="60000"/>
              <a:buBlip>
                <a:blip r:embed="rId2"/>
              </a:buBlip>
              <a:defRPr sz="3000"/>
            </a:pPr>
            <a:r>
              <a:t>Retenção urinária.</a:t>
            </a:r>
          </a:p>
          <a:p>
            <a:pPr lvl="1" marL="762000" indent="-381000">
              <a:buSzPct val="60000"/>
              <a:buBlip>
                <a:blip r:embed="rId2"/>
              </a:buBlip>
              <a:defRPr sz="3000"/>
            </a:pPr>
            <a:r>
              <a:t>Infecções.</a:t>
            </a:r>
          </a:p>
          <a:p>
            <a:pPr lvl="1" marL="762000" indent="-381000">
              <a:buSzPct val="60000"/>
              <a:buBlip>
                <a:blip r:embed="rId2"/>
              </a:buBlip>
              <a:defRPr sz="3000"/>
            </a:pPr>
            <a:r>
              <a:t>Hematoma peridural.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7" grpId="1"/>
      <p:bldP build="whole" bldLvl="1" animBg="1" rev="0" advAuto="0" spid="99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 idx="4294967295"/>
          </p:nvPr>
        </p:nvSpPr>
        <p:spPr>
          <a:xfrm>
            <a:off x="-977900" y="457200"/>
            <a:ext cx="11099800" cy="2159000"/>
          </a:xfrm>
          <a:prstGeom prst="rect">
            <a:avLst/>
          </a:prstGeom>
        </p:spPr>
        <p:txBody>
          <a:bodyPr lIns="50800" tIns="50800" rIns="50800" bIns="50800">
            <a:normAutofit fontScale="100000" lnSpcReduction="0"/>
          </a:bodyPr>
          <a:lstStyle>
            <a:lvl1pPr defTabSz="584200">
              <a:defRPr sz="59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000000"/>
                </a:solidFill>
              </a:rPr>
              <a:t>Ações gerais</a:t>
            </a:r>
          </a:p>
        </p:txBody>
      </p:sp>
      <p:sp>
        <p:nvSpPr>
          <p:cNvPr id="102" name="Shape 102"/>
          <p:cNvSpPr/>
          <p:nvPr/>
        </p:nvSpPr>
        <p:spPr>
          <a:xfrm>
            <a:off x="601849" y="2424429"/>
            <a:ext cx="7940302" cy="382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81000" indent="-381000">
              <a:buSzPct val="60000"/>
              <a:buBlip>
                <a:blip r:embed="rId2"/>
              </a:buBlip>
              <a:defRPr sz="3500"/>
            </a:pPr>
            <a:r>
              <a:t>SNC: sedação e sonolência.</a:t>
            </a:r>
          </a:p>
          <a:p>
            <a:pPr marL="381000" indent="-381000">
              <a:buSzPct val="60000"/>
              <a:buBlip>
                <a:blip r:embed="rId2"/>
              </a:buBlip>
              <a:defRPr sz="3500"/>
            </a:pPr>
            <a:r>
              <a:t>ACV:Diminuem excitabilidade, condutibilidade prolongam efeito refratário.</a:t>
            </a:r>
          </a:p>
          <a:p>
            <a:pPr marL="381000" indent="-381000">
              <a:buSzPct val="60000"/>
              <a:buBlip>
                <a:blip r:embed="rId2"/>
              </a:buBlip>
              <a:defRPr sz="3500"/>
            </a:pPr>
            <a:r>
              <a:t>AR: centro respiratório bulbares - depressão.</a:t>
            </a:r>
          </a:p>
        </p:txBody>
      </p:sp>
      <p:sp>
        <p:nvSpPr>
          <p:cNvPr id="103" name="Shape 103"/>
          <p:cNvSpPr/>
          <p:nvPr/>
        </p:nvSpPr>
        <p:spPr>
          <a:xfrm>
            <a:off x="3840058" y="6082029"/>
            <a:ext cx="4641414" cy="485141"/>
          </a:xfrm>
          <a:prstGeom prst="rect">
            <a:avLst/>
          </a:prstGeom>
          <a:solidFill>
            <a:schemeClr val="accent2"/>
          </a:solidFill>
          <a:ln w="25400">
            <a:solidFill>
              <a:srgbClr val="8C3A38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Podem ocorrer em infiltrações locais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0" dur="10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5" dur="10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0" dur="1000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5" dur="1000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3" grpId="2"/>
      <p:bldP build="p" bldLvl="5" animBg="1" rev="0" advAuto="0" spid="10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866255" y="3034029"/>
            <a:ext cx="6699496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600"/>
            </a:lvl1pPr>
          </a:lstStyle>
          <a:p>
            <a:pPr/>
            <a:r>
              <a:t>Princípios da Anestesiologia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type="title" idx="4294967295"/>
          </p:nvPr>
        </p:nvSpPr>
        <p:spPr>
          <a:xfrm>
            <a:off x="-977900" y="457200"/>
            <a:ext cx="11099800" cy="2159000"/>
          </a:xfrm>
          <a:prstGeom prst="rect">
            <a:avLst/>
          </a:prstGeom>
        </p:spPr>
        <p:txBody>
          <a:bodyPr lIns="50800" tIns="50800" rIns="50800" bIns="50800">
            <a:normAutofit fontScale="100000" lnSpcReduction="0"/>
          </a:bodyPr>
          <a:lstStyle>
            <a:lvl1pPr defTabSz="584200">
              <a:defRPr sz="70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Toxicidade</a:t>
            </a:r>
          </a:p>
        </p:txBody>
      </p:sp>
      <p:sp>
        <p:nvSpPr>
          <p:cNvPr id="106" name="Shape 106"/>
          <p:cNvSpPr/>
          <p:nvPr/>
        </p:nvSpPr>
        <p:spPr>
          <a:xfrm>
            <a:off x="601849" y="2576829"/>
            <a:ext cx="7940302" cy="385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81000" indent="-381000">
              <a:buSzPct val="60000"/>
              <a:buBlip>
                <a:blip r:embed="rId2"/>
              </a:buBlip>
              <a:defRPr sz="3000"/>
            </a:pPr>
            <a:r>
              <a:t>Sinais e sintomas:</a:t>
            </a:r>
          </a:p>
          <a:p>
            <a:pPr lvl="1" marL="762000" indent="-381000">
              <a:buSzPct val="60000"/>
              <a:buBlip>
                <a:blip r:embed="rId2"/>
              </a:buBlip>
              <a:defRPr sz="3000"/>
            </a:pPr>
            <a:r>
              <a:t>Inquietação, vertigem e dificuldade visual.</a:t>
            </a:r>
          </a:p>
          <a:p>
            <a:pPr lvl="1" marL="762000" indent="-381000">
              <a:buSzPct val="60000"/>
              <a:buBlip>
                <a:blip r:embed="rId2"/>
              </a:buBlip>
              <a:defRPr sz="3000"/>
            </a:pPr>
            <a:r>
              <a:t>Parestesias periorais, gosto metálico, confusão mental, alucinações.</a:t>
            </a:r>
          </a:p>
          <a:p>
            <a:pPr lvl="1" marL="762000" indent="-381000">
              <a:buSzPct val="60000"/>
              <a:buBlip>
                <a:blip r:embed="rId2"/>
              </a:buBlip>
              <a:defRPr sz="3000"/>
            </a:pPr>
            <a:r>
              <a:t>Dificuldades de fala e abalos musculares.</a:t>
            </a:r>
          </a:p>
          <a:p>
            <a:pPr lvl="1" marL="762000" indent="-381000">
              <a:buSzPct val="60000"/>
              <a:buBlip>
                <a:blip r:embed="rId2"/>
              </a:buBlip>
              <a:defRPr sz="3000"/>
            </a:pPr>
            <a:r>
              <a:t>Convulsões tônico-clônicas.</a:t>
            </a:r>
          </a:p>
          <a:p>
            <a:pPr lvl="1" marL="762000" indent="-381000">
              <a:buSzPct val="60000"/>
              <a:buBlip>
                <a:blip r:embed="rId2"/>
              </a:buBlip>
              <a:defRPr sz="3000"/>
            </a:pPr>
            <a:r>
              <a:t>Depressão do SNC, hipotensão arterial e apneia, PCR.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0" dur="10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5" dur="1000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0" dur="1000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5" dur="1000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30" dur="1000"/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35" dur="1000"/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0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601849" y="2094229"/>
            <a:ext cx="7940302" cy="432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000"/>
            </a:pPr>
          </a:p>
          <a:p>
            <a:pPr marL="381000" indent="-381000">
              <a:buSzPct val="60000"/>
              <a:buBlip>
                <a:blip r:embed="rId2"/>
              </a:buBlip>
              <a:defRPr sz="3000"/>
            </a:pPr>
            <a:r>
              <a:t>Interromper a administração da droga.</a:t>
            </a:r>
          </a:p>
          <a:p>
            <a:pPr marL="381000" indent="-381000">
              <a:buSzPct val="60000"/>
              <a:buBlip>
                <a:blip r:embed="rId2"/>
              </a:buBlip>
              <a:defRPr sz="3000"/>
            </a:pPr>
            <a:r>
              <a:t>Oxigenação.</a:t>
            </a:r>
          </a:p>
          <a:p>
            <a:pPr marL="381000" indent="-381000">
              <a:buSzPct val="60000"/>
              <a:buBlip>
                <a:blip r:embed="rId2"/>
              </a:buBlip>
              <a:defRPr sz="3000"/>
            </a:pPr>
            <a:r>
              <a:t>Decúbito dorsal ou leve Trendelenburg.</a:t>
            </a:r>
          </a:p>
          <a:p>
            <a:pPr marL="381000" indent="-381000">
              <a:buSzPct val="60000"/>
              <a:buBlip>
                <a:blip r:embed="rId2"/>
              </a:buBlip>
              <a:defRPr sz="3000"/>
            </a:pPr>
            <a:r>
              <a:t>Monitorização e acesso vascular pérvio.</a:t>
            </a:r>
          </a:p>
          <a:p>
            <a:pPr marL="381000" indent="-381000">
              <a:buSzPct val="60000"/>
              <a:buBlip>
                <a:blip r:embed="rId2"/>
              </a:buBlip>
              <a:defRPr sz="3000"/>
            </a:pPr>
            <a:r>
              <a:t>IOT S/N</a:t>
            </a:r>
          </a:p>
          <a:p>
            <a:pPr marL="381000" indent="-381000">
              <a:buSzPct val="60000"/>
              <a:buBlip>
                <a:blip r:embed="rId2"/>
              </a:buBlip>
              <a:defRPr sz="3000"/>
            </a:pPr>
            <a:r>
              <a:t>Convulsões: Tiopental, midazolam e relaxante muscular (facilita a ventilação).</a:t>
            </a:r>
          </a:p>
          <a:p>
            <a:pPr marL="381000" indent="-381000">
              <a:buSzPct val="60000"/>
              <a:buBlip>
                <a:blip r:embed="rId2"/>
              </a:buBlip>
              <a:defRPr sz="3000"/>
            </a:pPr>
            <a:r>
              <a:t>RCP S/N</a:t>
            </a:r>
          </a:p>
        </p:txBody>
      </p:sp>
      <p:sp>
        <p:nvSpPr>
          <p:cNvPr id="109" name="Shape 109"/>
          <p:cNvSpPr/>
          <p:nvPr>
            <p:ph type="title" idx="4294967295"/>
          </p:nvPr>
        </p:nvSpPr>
        <p:spPr>
          <a:xfrm>
            <a:off x="-977900" y="457200"/>
            <a:ext cx="11099800" cy="2159000"/>
          </a:xfrm>
          <a:prstGeom prst="rect">
            <a:avLst/>
          </a:prstGeom>
        </p:spPr>
        <p:txBody>
          <a:bodyPr lIns="50800" tIns="50800" rIns="50800" bIns="50800">
            <a:normAutofit fontScale="100000" lnSpcReduction="0"/>
          </a:bodyPr>
          <a:lstStyle/>
          <a:p>
            <a:pPr lvl="1" indent="228600" defTabSz="584200">
              <a:defRPr sz="7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Tratamento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10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0" dur="10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5" dur="1000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0" dur="1000"/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5" dur="1000"/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30" dur="1000"/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35" dur="1000"/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40" dur="1000"/>
                                        <p:tgtEl>
                                          <p:spTgt spid="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45" dur="1000"/>
                                        <p:tgtEl>
                                          <p:spTgt spid="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0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title" idx="4294967295"/>
          </p:nvPr>
        </p:nvSpPr>
        <p:spPr>
          <a:xfrm>
            <a:off x="-977900" y="457200"/>
            <a:ext cx="11099800" cy="2159000"/>
          </a:xfrm>
          <a:prstGeom prst="rect">
            <a:avLst/>
          </a:prstGeom>
        </p:spPr>
        <p:txBody>
          <a:bodyPr lIns="50800" tIns="50800" rIns="50800" bIns="50800">
            <a:normAutofit fontScale="100000" lnSpcReduction="0"/>
          </a:bodyPr>
          <a:lstStyle/>
          <a:p>
            <a:pPr lvl="1" indent="228600" defTabSz="584200">
              <a:defRPr sz="51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Anestesia Geral</a:t>
            </a:r>
          </a:p>
        </p:txBody>
      </p:sp>
      <p:sp>
        <p:nvSpPr>
          <p:cNvPr id="112" name="Shape 112"/>
          <p:cNvSpPr/>
          <p:nvPr/>
        </p:nvSpPr>
        <p:spPr>
          <a:xfrm>
            <a:off x="463811" y="2678429"/>
            <a:ext cx="8216378" cy="291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81000" indent="-381000">
              <a:buSzPct val="60000"/>
              <a:buBlip>
                <a:blip r:embed="rId2"/>
              </a:buBlip>
              <a:defRPr sz="3000"/>
            </a:pPr>
            <a:r>
              <a:t>Objetivos: </a:t>
            </a:r>
          </a:p>
          <a:p>
            <a:pPr lvl="1" marL="762000" indent="-381000">
              <a:buSzPct val="60000"/>
              <a:buBlip>
                <a:blip r:embed="rId2"/>
              </a:buBlip>
              <a:defRPr sz="3000"/>
            </a:pPr>
            <a:r>
              <a:t>Reversível </a:t>
            </a:r>
          </a:p>
          <a:p>
            <a:pPr lvl="1" marL="762000" indent="-381000">
              <a:buSzPct val="60000"/>
              <a:buBlip>
                <a:blip r:embed="rId2"/>
              </a:buBlip>
              <a:defRPr sz="3000"/>
            </a:pPr>
            <a:r>
              <a:t>Amnésia (sono, hipnose ou narcose).</a:t>
            </a:r>
          </a:p>
          <a:p>
            <a:pPr lvl="1" marL="762000" indent="-381000">
              <a:buSzPct val="60000"/>
              <a:buBlip>
                <a:blip r:embed="rId2"/>
              </a:buBlip>
              <a:defRPr sz="3000"/>
            </a:pPr>
            <a:r>
              <a:t>Analgesia.</a:t>
            </a:r>
          </a:p>
          <a:p>
            <a:pPr lvl="1" marL="762000" indent="-381000">
              <a:buSzPct val="60000"/>
              <a:buBlip>
                <a:blip r:embed="rId2"/>
              </a:buBlip>
              <a:defRPr sz="3000"/>
            </a:pPr>
            <a:r>
              <a:t>Relaxamento muscular.</a:t>
            </a:r>
          </a:p>
          <a:p>
            <a:pPr lvl="1" marL="762000" indent="-381000">
              <a:buSzPct val="60000"/>
              <a:buBlip>
                <a:blip r:embed="rId2"/>
              </a:buBlip>
              <a:defRPr sz="3000"/>
            </a:pPr>
            <a:r>
              <a:t>Depressão neurovegetativa.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1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title" idx="4294967295"/>
          </p:nvPr>
        </p:nvSpPr>
        <p:spPr>
          <a:xfrm>
            <a:off x="-977900" y="457200"/>
            <a:ext cx="11099800" cy="2159000"/>
          </a:xfrm>
          <a:prstGeom prst="rect">
            <a:avLst/>
          </a:prstGeom>
        </p:spPr>
        <p:txBody>
          <a:bodyPr lIns="50800" tIns="50800" rIns="50800" bIns="50800">
            <a:normAutofit fontScale="100000" lnSpcReduction="0"/>
          </a:bodyPr>
          <a:lstStyle/>
          <a:p>
            <a:pPr lvl="1" indent="228600" defTabSz="584200">
              <a:defRPr sz="51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Anestesia Geral</a:t>
            </a:r>
          </a:p>
        </p:txBody>
      </p:sp>
      <p:sp>
        <p:nvSpPr>
          <p:cNvPr id="115" name="Shape 115"/>
          <p:cNvSpPr/>
          <p:nvPr/>
        </p:nvSpPr>
        <p:spPr>
          <a:xfrm>
            <a:off x="463811" y="2678429"/>
            <a:ext cx="8216378" cy="197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81000" indent="-381000">
              <a:buSzPct val="60000"/>
              <a:buBlip>
                <a:blip r:embed="rId2"/>
              </a:buBlip>
              <a:defRPr sz="3000"/>
            </a:pPr>
            <a:r>
              <a:t>Intravenosa : apenas com drogas intravenosas</a:t>
            </a:r>
          </a:p>
          <a:p>
            <a:pPr marL="381000" indent="-381000">
              <a:buSzPct val="60000"/>
              <a:buBlip>
                <a:blip r:embed="rId2"/>
              </a:buBlip>
              <a:defRPr sz="3000"/>
            </a:pPr>
            <a:r>
              <a:t>Balanceada: drogas intravenosas e gases.</a:t>
            </a:r>
          </a:p>
          <a:p>
            <a:pPr marL="381000" indent="-381000">
              <a:buSzPct val="60000"/>
              <a:buBlip>
                <a:blip r:embed="rId2"/>
              </a:buBlip>
              <a:defRPr sz="3000"/>
            </a:pPr>
            <a:r>
              <a:t>Combinada: associada com bloqueios regionais. </a:t>
            </a:r>
          </a:p>
          <a:p>
            <a:pPr marL="381000" indent="-381000">
              <a:buSzPct val="60000"/>
              <a:buBlip>
                <a:blip r:embed="rId2"/>
              </a:buBlip>
              <a:defRPr sz="3000"/>
            </a:pPr>
            <a:r>
              <a:t>Inalatória: apenas com gases.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1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75048" y="1232048"/>
            <a:ext cx="4393904" cy="4393904"/>
          </a:xfrm>
          <a:prstGeom prst="rect">
            <a:avLst/>
          </a:prstGeom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title" idx="4294967295"/>
          </p:nvPr>
        </p:nvSpPr>
        <p:spPr>
          <a:xfrm>
            <a:off x="-977900" y="457200"/>
            <a:ext cx="11099800" cy="2159000"/>
          </a:xfrm>
          <a:prstGeom prst="rect">
            <a:avLst/>
          </a:prstGeom>
        </p:spPr>
        <p:txBody>
          <a:bodyPr lIns="50800" tIns="50800" rIns="50800" bIns="50800">
            <a:normAutofit fontScale="100000" lnSpcReduction="0"/>
          </a:bodyPr>
          <a:lstStyle/>
          <a:p>
            <a:pPr lvl="1" indent="228600" defTabSz="584200">
              <a:defRPr sz="51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Anestesia Geral</a:t>
            </a:r>
          </a:p>
        </p:txBody>
      </p:sp>
      <p:sp>
        <p:nvSpPr>
          <p:cNvPr id="120" name="Shape 120"/>
          <p:cNvSpPr/>
          <p:nvPr/>
        </p:nvSpPr>
        <p:spPr>
          <a:xfrm>
            <a:off x="463811" y="2335529"/>
            <a:ext cx="8216378" cy="338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81000" indent="-381000">
              <a:buSzPct val="60000"/>
              <a:buBlip>
                <a:blip r:embed="rId2"/>
              </a:buBlip>
              <a:defRPr sz="3000"/>
            </a:pPr>
            <a:r>
              <a:t>Fases:</a:t>
            </a:r>
          </a:p>
          <a:p>
            <a:pPr lvl="1" marL="762000" indent="-381000">
              <a:buSzPct val="60000"/>
              <a:buBlip>
                <a:blip r:embed="rId2"/>
              </a:buBlip>
              <a:defRPr sz="3000"/>
            </a:pPr>
            <a:r>
              <a:t>Indução: Início da anestesia ao início da cirurgia.</a:t>
            </a:r>
          </a:p>
          <a:p>
            <a:pPr lvl="2" marL="1062789" indent="-300789">
              <a:buSzPct val="60000"/>
              <a:buBlip>
                <a:blip r:embed="rId2"/>
              </a:buBlip>
              <a:defRPr sz="3000"/>
            </a:pPr>
            <a:r>
              <a:t>Ansiólise, sedação, relaxamento - IOT.</a:t>
            </a:r>
          </a:p>
          <a:p>
            <a:pPr lvl="1" marL="762000" indent="-381000">
              <a:buSzPct val="60000"/>
              <a:buBlip>
                <a:blip r:embed="rId2"/>
              </a:buBlip>
              <a:defRPr sz="3000"/>
            </a:pPr>
            <a:r>
              <a:t>Manutenção: durante procedimento cirúrgico.</a:t>
            </a:r>
          </a:p>
          <a:p>
            <a:pPr lvl="2" marL="1062789" indent="-300789">
              <a:buSzPct val="60000"/>
              <a:buBlip>
                <a:blip r:embed="rId2"/>
              </a:buBlip>
              <a:defRPr sz="3000"/>
            </a:pPr>
            <a:r>
              <a:t>Sedado, analgesia, relaxamento.</a:t>
            </a:r>
          </a:p>
          <a:p>
            <a:pPr lvl="1" marL="762000" indent="-381000">
              <a:buSzPct val="60000"/>
              <a:buBlip>
                <a:blip r:embed="rId2"/>
              </a:buBlip>
              <a:defRPr sz="3000"/>
            </a:pPr>
            <a:r>
              <a:t>Despertar: “acordar” ou reversão da anestesia.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1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0" dur="10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5" dur="1000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0" dur="1000"/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5" dur="1000"/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30" dur="1000"/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35" dur="1000"/>
                                        <p:tgtEl>
                                          <p:spTgt spid="1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0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title" idx="4294967295"/>
          </p:nvPr>
        </p:nvSpPr>
        <p:spPr>
          <a:xfrm>
            <a:off x="-977900" y="457200"/>
            <a:ext cx="11099800" cy="2159000"/>
          </a:xfrm>
          <a:prstGeom prst="rect">
            <a:avLst/>
          </a:prstGeom>
        </p:spPr>
        <p:txBody>
          <a:bodyPr lIns="50800" tIns="50800" rIns="50800" bIns="50800">
            <a:normAutofit fontScale="100000" lnSpcReduction="0"/>
          </a:bodyPr>
          <a:lstStyle/>
          <a:p>
            <a:pPr lvl="1" indent="228600" defTabSz="584200">
              <a:defRPr sz="51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Anestesia Geral</a:t>
            </a:r>
          </a:p>
        </p:txBody>
      </p:sp>
      <p:sp>
        <p:nvSpPr>
          <p:cNvPr id="123" name="Shape 123"/>
          <p:cNvSpPr/>
          <p:nvPr/>
        </p:nvSpPr>
        <p:spPr>
          <a:xfrm>
            <a:off x="463811" y="2411729"/>
            <a:ext cx="8216378" cy="432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81000" indent="-381000">
              <a:buSzPct val="60000"/>
              <a:buBlip>
                <a:blip r:embed="rId2"/>
              </a:buBlip>
              <a:defRPr sz="3000"/>
            </a:pPr>
            <a:r>
              <a:t>Intravenosa:</a:t>
            </a:r>
          </a:p>
          <a:p>
            <a:pPr lvl="1" marL="762000" indent="-381000">
              <a:buSzPct val="60000"/>
              <a:buBlip>
                <a:blip r:embed="rId2"/>
              </a:buBlip>
              <a:defRPr sz="3000"/>
            </a:pPr>
            <a:r>
              <a:t>Não opioides (indução e manutenção):lidocaína, quetamina, midazolan, etomidato, propofol e benzodiazepínicos.</a:t>
            </a:r>
          </a:p>
          <a:p>
            <a:pPr lvl="1" marL="762000" indent="-381000">
              <a:buSzPct val="60000"/>
              <a:buBlip>
                <a:blip r:embed="rId2"/>
              </a:buBlip>
              <a:defRPr sz="3000"/>
            </a:pPr>
            <a:r>
              <a:t>Opioides (analgesia): fentanil, alfentanil, sulfentanil, remifentanil, morfina.</a:t>
            </a:r>
          </a:p>
          <a:p>
            <a:pPr lvl="1" marL="762000" indent="-381000">
              <a:buSzPct val="60000"/>
              <a:buBlip>
                <a:blip r:embed="rId2"/>
              </a:buBlip>
              <a:defRPr sz="3000"/>
            </a:pPr>
            <a:r>
              <a:t>Relaxantes musculares: succinilcolina, rocurônio, atracúrio, pancurônio.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1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0" dur="10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5" dur="1000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0" dur="1000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5" dur="1000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30" dur="1000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3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title" idx="4294967295"/>
          </p:nvPr>
        </p:nvSpPr>
        <p:spPr>
          <a:xfrm>
            <a:off x="-977900" y="457200"/>
            <a:ext cx="11099800" cy="2159000"/>
          </a:xfrm>
          <a:prstGeom prst="rect">
            <a:avLst/>
          </a:prstGeom>
        </p:spPr>
        <p:txBody>
          <a:bodyPr lIns="50800" tIns="50800" rIns="50800" bIns="50800">
            <a:normAutofit fontScale="100000" lnSpcReduction="0"/>
          </a:bodyPr>
          <a:lstStyle/>
          <a:p>
            <a:pPr lvl="1" indent="228600" defTabSz="584200">
              <a:defRPr sz="51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Anestesia Geral</a:t>
            </a:r>
          </a:p>
        </p:txBody>
      </p:sp>
      <p:sp>
        <p:nvSpPr>
          <p:cNvPr id="126" name="Shape 126"/>
          <p:cNvSpPr/>
          <p:nvPr/>
        </p:nvSpPr>
        <p:spPr>
          <a:xfrm>
            <a:off x="463811" y="2703829"/>
            <a:ext cx="8216378" cy="2440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81000" indent="-381000">
              <a:buSzPct val="60000"/>
              <a:buBlip>
                <a:blip r:embed="rId2"/>
              </a:buBlip>
              <a:defRPr sz="3000"/>
            </a:pPr>
            <a:r>
              <a:t>Inalatórias:</a:t>
            </a:r>
          </a:p>
          <a:p>
            <a:pPr lvl="1" marL="762000" indent="-381000">
              <a:buSzPct val="60000"/>
              <a:buBlip>
                <a:blip r:embed="rId2"/>
              </a:buBlip>
              <a:defRPr sz="3000"/>
            </a:pPr>
            <a:r>
              <a:t>Óxido Nitroso.</a:t>
            </a:r>
          </a:p>
          <a:p>
            <a:pPr lvl="1" marL="762000" indent="-381000">
              <a:buSzPct val="60000"/>
              <a:buBlip>
                <a:blip r:embed="rId2"/>
              </a:buBlip>
              <a:defRPr sz="3000"/>
            </a:pPr>
            <a:r>
              <a:t>Halogenados: halotano, enflurano, isoflurano, </a:t>
            </a:r>
            <a:r>
              <a:rPr u="sng"/>
              <a:t>sevoflurano</a:t>
            </a:r>
            <a:r>
              <a:t>.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6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3757929" y="2379980"/>
            <a:ext cx="1628141" cy="209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0">
                <a:latin typeface="Apple Color Emoji"/>
                <a:ea typeface="Apple Color Emoji"/>
                <a:cs typeface="Apple Color Emoji"/>
                <a:sym typeface="Apple Color Emoji"/>
              </a:defRPr>
            </a:lvl1pPr>
          </a:lstStyle>
          <a:p>
            <a:pPr/>
            <a:r>
              <a:t>❓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132"/>
          <p:cNvGrpSpPr/>
          <p:nvPr/>
        </p:nvGrpSpPr>
        <p:grpSpPr>
          <a:xfrm>
            <a:off x="764033" y="2042269"/>
            <a:ext cx="3035301" cy="3543301"/>
            <a:chOff x="0" y="0"/>
            <a:chExt cx="3035300" cy="3543300"/>
          </a:xfrm>
        </p:grpSpPr>
        <p:pic>
          <p:nvPicPr>
            <p:cNvPr id="131" name="pasted-image.tif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03200" y="203200"/>
              <a:ext cx="2628900" cy="30988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0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035300" cy="3543300"/>
            </a:xfrm>
            <a:prstGeom prst="rect">
              <a:avLst/>
            </a:prstGeom>
            <a:effectLst/>
          </p:spPr>
        </p:pic>
      </p:grpSp>
      <p:grpSp>
        <p:nvGrpSpPr>
          <p:cNvPr id="135" name="Group 135"/>
          <p:cNvGrpSpPr/>
          <p:nvPr/>
        </p:nvGrpSpPr>
        <p:grpSpPr>
          <a:xfrm>
            <a:off x="4841787" y="2258326"/>
            <a:ext cx="4012644" cy="3111186"/>
            <a:chOff x="0" y="0"/>
            <a:chExt cx="4012642" cy="3111185"/>
          </a:xfrm>
        </p:grpSpPr>
        <p:pic>
          <p:nvPicPr>
            <p:cNvPr id="134" name="pasted-image.tif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03200" y="203200"/>
              <a:ext cx="3606243" cy="266668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3" name="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4012643" cy="311118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3272" y="1796015"/>
            <a:ext cx="7257456" cy="39517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2501899" y="4434142"/>
            <a:ext cx="6077497" cy="390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 defTabSz="449580">
              <a:defRPr sz="11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46" name="Shape 46"/>
          <p:cNvSpPr/>
          <p:nvPr/>
        </p:nvSpPr>
        <p:spPr>
          <a:xfrm>
            <a:off x="390123" y="1744980"/>
            <a:ext cx="7036197" cy="12279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 defTabSz="449580">
              <a:defRPr sz="12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 ano, 1846, o dia, 16 de outubro.</a:t>
            </a:r>
          </a:p>
          <a:p>
            <a:pPr algn="just" defTabSz="449580">
              <a:defRPr sz="12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Naquela data, no anfiteatro cirúrgico do Massachusetts General Hospital, o dentista e estudante de Medicina William Morton aplicou, pela primeira vez, sua mistura secreta de éter e ar ambiente no gráfico Edward Abbott tirando-lhe a consciência e permitindo que cirurgião John Collins Warren lhe extirpasse uma tumoração vascular cervical congênita.</a:t>
            </a:r>
          </a:p>
        </p:txBody>
      </p:sp>
      <p:sp>
        <p:nvSpPr>
          <p:cNvPr id="47" name="Shape 47"/>
          <p:cNvSpPr/>
          <p:nvPr/>
        </p:nvSpPr>
        <p:spPr>
          <a:xfrm>
            <a:off x="1082129" y="3615595"/>
            <a:ext cx="7157542" cy="8469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 defTabSz="449580">
              <a:defRPr sz="12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Durante a cirurgia, contrariamente ao esperado, o paciente não deu um único gemido! Ao final da intervenção o cirurgião Warren, dirigindo-se, </a:t>
            </a:r>
            <a:r>
              <a:rPr b="1"/>
              <a:t>emocionado</a:t>
            </a:r>
            <a:r>
              <a:t>, a uma plateia incrédula e estupefata, simplesmente disse: </a:t>
            </a:r>
          </a:p>
          <a:p>
            <a:pPr algn="just" defTabSz="449580">
              <a:defRPr b="1" sz="12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“senhores, isto não é trapaça!”</a:t>
            </a:r>
          </a:p>
        </p:txBody>
      </p:sp>
      <p:sp>
        <p:nvSpPr>
          <p:cNvPr id="48" name="Shape 48"/>
          <p:cNvSpPr/>
          <p:nvPr/>
        </p:nvSpPr>
        <p:spPr>
          <a:xfrm>
            <a:off x="2622420" y="5283011"/>
            <a:ext cx="5836455" cy="656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 defTabSz="449580">
              <a:defRPr sz="12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 assim, com o advento da </a:t>
            </a:r>
            <a:r>
              <a:rPr b="1"/>
              <a:t>Anestesiologia</a:t>
            </a:r>
            <a:r>
              <a:t> e com os incipientes conhecimentos da antissepsia, iniciava-se o </a:t>
            </a:r>
            <a:r>
              <a:rPr b="1"/>
              <a:t>século dos Cirurgiões</a:t>
            </a: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title" idx="4294967295"/>
          </p:nvPr>
        </p:nvSpPr>
        <p:spPr>
          <a:xfrm>
            <a:off x="-977900" y="457200"/>
            <a:ext cx="11099800" cy="2159000"/>
          </a:xfrm>
          <a:prstGeom prst="rect">
            <a:avLst/>
          </a:prstGeom>
        </p:spPr>
        <p:txBody>
          <a:bodyPr lIns="50800" tIns="50800" rIns="50800" bIns="50800">
            <a:normAutofit fontScale="100000" lnSpcReduction="0"/>
          </a:bodyPr>
          <a:lstStyle/>
          <a:p>
            <a:pPr defTabSz="584200">
              <a:defRPr sz="7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>
                <a:solidFill>
                  <a:srgbClr val="000000"/>
                </a:solidFill>
              </a:rPr>
              <a:t>Definição</a:t>
            </a:r>
            <a:r>
              <a:t> </a:t>
            </a:r>
          </a:p>
        </p:txBody>
      </p:sp>
      <p:sp>
        <p:nvSpPr>
          <p:cNvPr id="51" name="Shape 51"/>
          <p:cNvSpPr/>
          <p:nvPr/>
        </p:nvSpPr>
        <p:spPr>
          <a:xfrm>
            <a:off x="802724" y="2526029"/>
            <a:ext cx="7940301" cy="242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 sz="3800"/>
            </a:lvl1pPr>
          </a:lstStyle>
          <a:p>
            <a:pPr/>
            <a:r>
              <a:t>Interrupção transitória do desenvolvimento, da progressão ou da percepção do impulso nervoso, causado pela agressão.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Captura de Tela 2017-07-29 às 22.44.0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" y="1421903"/>
            <a:ext cx="7772400" cy="4787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title" idx="4294967295"/>
          </p:nvPr>
        </p:nvSpPr>
        <p:spPr>
          <a:xfrm>
            <a:off x="-977900" y="444500"/>
            <a:ext cx="11099800" cy="2159000"/>
          </a:xfrm>
          <a:prstGeom prst="rect">
            <a:avLst/>
          </a:prstGeom>
        </p:spPr>
        <p:txBody>
          <a:bodyPr lIns="50800" tIns="50800" rIns="50800" bIns="50800">
            <a:normAutofit fontScale="100000" lnSpcReduction="0"/>
          </a:bodyPr>
          <a:lstStyle/>
          <a:p>
            <a:pPr defTabSz="584200">
              <a:defRPr sz="57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>
                <a:solidFill>
                  <a:srgbClr val="000000"/>
                </a:solidFill>
              </a:rPr>
              <a:t>Tipos de anestesia</a:t>
            </a:r>
            <a:r>
              <a:t> </a:t>
            </a:r>
          </a:p>
        </p:txBody>
      </p:sp>
      <p:sp>
        <p:nvSpPr>
          <p:cNvPr id="56" name="Shape 56"/>
          <p:cNvSpPr/>
          <p:nvPr/>
        </p:nvSpPr>
        <p:spPr>
          <a:xfrm>
            <a:off x="601849" y="2018029"/>
            <a:ext cx="7940302" cy="432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81000" indent="-381000">
              <a:buSzPct val="60000"/>
              <a:buBlip>
                <a:blip r:embed="rId2"/>
              </a:buBlip>
              <a:defRPr sz="3000"/>
            </a:pPr>
            <a:r>
              <a:t>Local.</a:t>
            </a:r>
          </a:p>
          <a:p>
            <a:pPr marL="381000" indent="-381000">
              <a:buSzPct val="60000"/>
              <a:buBlip>
                <a:blip r:embed="rId2"/>
              </a:buBlip>
              <a:defRPr sz="3000"/>
            </a:pPr>
            <a:r>
              <a:t>Bloqueio Regionais:</a:t>
            </a:r>
          </a:p>
          <a:p>
            <a:pPr lvl="1" marL="762000" indent="-381000">
              <a:buSzPct val="60000"/>
              <a:buBlip>
                <a:blip r:embed="rId2"/>
              </a:buBlip>
              <a:defRPr sz="3000"/>
            </a:pPr>
            <a:r>
              <a:t>Troncos nervosos, Raquianestesia e Anestesia Peridural.</a:t>
            </a:r>
          </a:p>
          <a:p>
            <a:pPr marL="381000" indent="-381000">
              <a:buSzPct val="60000"/>
              <a:buBlip>
                <a:blip r:embed="rId2"/>
              </a:buBlip>
              <a:defRPr sz="3000"/>
            </a:pPr>
            <a:r>
              <a:t>Sedação Anestésica.</a:t>
            </a:r>
          </a:p>
          <a:p>
            <a:pPr marL="381000" indent="-381000">
              <a:buSzPct val="60000"/>
              <a:buBlip>
                <a:blip r:embed="rId2"/>
              </a:buBlip>
              <a:defRPr sz="3000"/>
            </a:pPr>
            <a:r>
              <a:t>Sedação Anestésica Combinada.</a:t>
            </a:r>
          </a:p>
          <a:p>
            <a:pPr marL="381000" indent="-381000">
              <a:buSzPct val="60000"/>
              <a:buBlip>
                <a:blip r:embed="rId2"/>
              </a:buBlip>
              <a:defRPr sz="3000"/>
            </a:pPr>
            <a:r>
              <a:t>Anestesia Geral Intravenosa.</a:t>
            </a:r>
          </a:p>
          <a:p>
            <a:pPr marL="381000" indent="-381000">
              <a:buSzPct val="60000"/>
              <a:buBlip>
                <a:blip r:embed="rId2"/>
              </a:buBlip>
              <a:defRPr sz="3000"/>
            </a:pPr>
            <a:r>
              <a:t>Anestesia Geral Balanceada.</a:t>
            </a:r>
          </a:p>
          <a:p>
            <a:pPr marL="381000" indent="-381000">
              <a:buSzPct val="60000"/>
              <a:buBlip>
                <a:blip r:embed="rId2"/>
              </a:buBlip>
              <a:defRPr sz="3000"/>
            </a:pPr>
            <a:r>
              <a:t>Anestesia Geral Combinada.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0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5" dur="10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nodeType="with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8" dur="10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3" dur="10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8" dur="1000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33" dur="1000"/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38" dur="1000"/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43" dur="1000"/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5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 idx="4294967295"/>
          </p:nvPr>
        </p:nvSpPr>
        <p:spPr>
          <a:xfrm>
            <a:off x="-977900" y="457200"/>
            <a:ext cx="11099800" cy="2159000"/>
          </a:xfrm>
          <a:prstGeom prst="rect">
            <a:avLst/>
          </a:prstGeom>
        </p:spPr>
        <p:txBody>
          <a:bodyPr lIns="50800" tIns="50800" rIns="50800" bIns="50800">
            <a:normAutofit fontScale="100000" lnSpcReduction="0"/>
          </a:bodyPr>
          <a:lstStyle>
            <a:lvl1pPr defTabSz="584200">
              <a:defRPr sz="60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000000"/>
                </a:solidFill>
              </a:rPr>
              <a:t>Tipos de anestésico locais </a:t>
            </a:r>
          </a:p>
        </p:txBody>
      </p:sp>
      <p:sp>
        <p:nvSpPr>
          <p:cNvPr id="59" name="Shape 59"/>
          <p:cNvSpPr/>
          <p:nvPr/>
        </p:nvSpPr>
        <p:spPr>
          <a:xfrm>
            <a:off x="5646934" y="2221229"/>
            <a:ext cx="2533629" cy="3304541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500"/>
            </a:pPr>
            <a:r>
              <a:rPr u="sng"/>
              <a:t>Aminoamidas</a:t>
            </a:r>
            <a:r>
              <a:t>: </a:t>
            </a:r>
          </a:p>
          <a:p>
            <a:pPr marL="228600" indent="-228600">
              <a:buSzPct val="100000"/>
              <a:buChar char="•"/>
              <a:defRPr sz="2500"/>
            </a:pPr>
            <a:r>
              <a:t>Lidocaína</a:t>
            </a:r>
          </a:p>
          <a:p>
            <a:pPr marL="228600" indent="-228600">
              <a:buSzPct val="100000"/>
              <a:buChar char="•"/>
              <a:defRPr sz="2500"/>
            </a:pPr>
            <a:r>
              <a:t>Bupivacaína</a:t>
            </a:r>
          </a:p>
          <a:p>
            <a:pPr marL="228600" indent="-228600">
              <a:buSzPct val="100000"/>
              <a:buChar char="•"/>
              <a:defRPr sz="2500"/>
            </a:pPr>
            <a:r>
              <a:t>Ropivacaína</a:t>
            </a:r>
          </a:p>
          <a:p>
            <a:pPr marL="228600" indent="-228600">
              <a:buSzPct val="100000"/>
              <a:buChar char="•"/>
              <a:defRPr sz="2500"/>
            </a:pPr>
            <a:r>
              <a:t>Etidocaína</a:t>
            </a:r>
          </a:p>
          <a:p>
            <a:pPr marL="228600" indent="-228600">
              <a:buSzPct val="100000"/>
              <a:buChar char="•"/>
              <a:defRPr sz="2500"/>
            </a:pPr>
            <a:r>
              <a:t>Prilocaína</a:t>
            </a:r>
          </a:p>
          <a:p>
            <a:pPr marL="228600" indent="-228600">
              <a:buSzPct val="100000"/>
              <a:buChar char="•"/>
              <a:defRPr sz="2500"/>
            </a:pPr>
            <a:r>
              <a:t>Mepivacaína</a:t>
            </a:r>
          </a:p>
          <a:p>
            <a:pPr marL="228600" indent="-228600">
              <a:buSzPct val="100000"/>
              <a:buChar char="•"/>
              <a:defRPr sz="2500"/>
            </a:pPr>
            <a:r>
              <a:t>Levobupivacaína</a:t>
            </a:r>
          </a:p>
        </p:txBody>
      </p:sp>
      <p:sp>
        <p:nvSpPr>
          <p:cNvPr id="60" name="Shape 60"/>
          <p:cNvSpPr/>
          <p:nvPr/>
        </p:nvSpPr>
        <p:spPr>
          <a:xfrm>
            <a:off x="1131696" y="2259329"/>
            <a:ext cx="2482849" cy="2974341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000"/>
            </a:pPr>
            <a:r>
              <a:rPr u="sng"/>
              <a:t>Aminoésteres</a:t>
            </a:r>
            <a:r>
              <a:t>:</a:t>
            </a:r>
          </a:p>
          <a:p>
            <a:pPr marL="228599" indent="-228599">
              <a:buSzPct val="100000"/>
              <a:buChar char="•"/>
              <a:defRPr sz="3000"/>
            </a:pPr>
            <a:r>
              <a:t>Cocaína</a:t>
            </a:r>
          </a:p>
          <a:p>
            <a:pPr marL="228599" indent="-228599">
              <a:buSzPct val="100000"/>
              <a:buChar char="•"/>
              <a:defRPr sz="3000"/>
            </a:pPr>
            <a:r>
              <a:t>Benzocaína</a:t>
            </a:r>
          </a:p>
          <a:p>
            <a:pPr marL="228599" indent="-228599">
              <a:buSzPct val="100000"/>
              <a:buChar char="•"/>
              <a:defRPr sz="3000"/>
            </a:pPr>
            <a:r>
              <a:t>Procaína</a:t>
            </a:r>
          </a:p>
          <a:p>
            <a:pPr marL="228599" indent="-228599">
              <a:buSzPct val="100000"/>
              <a:buChar char="•"/>
              <a:defRPr sz="3000"/>
            </a:pPr>
            <a:r>
              <a:t>Clorprocaína</a:t>
            </a:r>
          </a:p>
          <a:p>
            <a:pPr marL="228599" indent="-228599">
              <a:buSzPct val="100000"/>
              <a:buChar char="•"/>
              <a:defRPr sz="3000"/>
            </a:pPr>
            <a:r>
              <a:t>Tetracaína</a:t>
            </a:r>
          </a:p>
        </p:txBody>
      </p:sp>
      <p:sp>
        <p:nvSpPr>
          <p:cNvPr id="61" name="Shape 61"/>
          <p:cNvSpPr/>
          <p:nvPr/>
        </p:nvSpPr>
        <p:spPr>
          <a:xfrm>
            <a:off x="513185" y="5878829"/>
            <a:ext cx="3719871" cy="891541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/>
            <a:r>
              <a:t>Colinesterase</a:t>
            </a:r>
          </a:p>
          <a:p>
            <a:pPr algn="ctr"/>
            <a:r>
              <a:t>Plasmática: + reação alérgica</a:t>
            </a:r>
          </a:p>
        </p:txBody>
      </p:sp>
      <p:sp>
        <p:nvSpPr>
          <p:cNvPr id="62" name="Shape 62"/>
          <p:cNvSpPr/>
          <p:nvPr/>
        </p:nvSpPr>
        <p:spPr>
          <a:xfrm>
            <a:off x="5406387" y="5910579"/>
            <a:ext cx="3014723" cy="891541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Fígado sistema P450:</a:t>
            </a:r>
          </a:p>
          <a:p>
            <a:pPr/>
            <a:r>
              <a:t>Raras reações alérgicas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1" grpId="3"/>
      <p:bldP build="whole" bldLvl="1" animBg="1" rev="0" advAuto="0" spid="59" grpId="2"/>
      <p:bldP build="whole" bldLvl="1" animBg="1" rev="0" advAuto="0" spid="60" grpId="1"/>
      <p:bldP build="whole" bldLvl="1" animBg="1" rev="0" advAuto="0" spid="62" grpId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title" idx="4294967295"/>
          </p:nvPr>
        </p:nvSpPr>
        <p:spPr>
          <a:xfrm>
            <a:off x="-977900" y="457200"/>
            <a:ext cx="11099800" cy="2159000"/>
          </a:xfrm>
          <a:prstGeom prst="rect">
            <a:avLst/>
          </a:prstGeom>
        </p:spPr>
        <p:txBody>
          <a:bodyPr lIns="50800" tIns="50800" rIns="50800" bIns="50800">
            <a:normAutofit fontScale="100000" lnSpcReduction="0"/>
          </a:bodyPr>
          <a:lstStyle>
            <a:lvl1pPr defTabSz="584200">
              <a:defRPr sz="60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000000"/>
                </a:solidFill>
              </a:rPr>
              <a:t>Tipos de anestésico locais </a:t>
            </a:r>
          </a:p>
        </p:txBody>
      </p:sp>
      <p:sp>
        <p:nvSpPr>
          <p:cNvPr id="65" name="Shape 65"/>
          <p:cNvSpPr/>
          <p:nvPr/>
        </p:nvSpPr>
        <p:spPr>
          <a:xfrm>
            <a:off x="751924" y="2208529"/>
            <a:ext cx="7940301" cy="382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81000" indent="-381000">
              <a:buSzPct val="60000"/>
              <a:buBlip>
                <a:blip r:embed="rId2"/>
              </a:buBlip>
              <a:defRPr sz="3500"/>
            </a:pPr>
            <a:r>
              <a:t>Aminoésteres: </a:t>
            </a:r>
          </a:p>
          <a:p>
            <a:pPr lvl="1" marL="838200" indent="-381000">
              <a:buSzPct val="60000"/>
              <a:buBlip>
                <a:blip r:embed="rId2"/>
              </a:buBlip>
              <a:defRPr sz="3500"/>
            </a:pPr>
            <a:r>
              <a:t>Benzocaína: spray (EDA), pomadas, pastilhas.</a:t>
            </a:r>
          </a:p>
          <a:p>
            <a:pPr lvl="1" marL="838200" indent="-381000">
              <a:buSzPct val="60000"/>
              <a:buBlip>
                <a:blip r:embed="rId2"/>
              </a:buBlip>
              <a:defRPr sz="3500"/>
            </a:pPr>
            <a:r>
              <a:t>Procaína (Novocaína): 1905 usada por dentistas e IV analgésico.</a:t>
            </a:r>
          </a:p>
          <a:p>
            <a:pPr lvl="1" marL="838200" indent="-381000">
              <a:buSzPct val="60000"/>
              <a:buBlip>
                <a:blip r:embed="rId2"/>
              </a:buBlip>
              <a:defRPr sz="3500"/>
            </a:pPr>
            <a:r>
              <a:t>Tetracaína: ação local (pomada, colírio).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0" dur="1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5" dur="10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0" dur="10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5" dur="1000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5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o Offic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o Offic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