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8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6" name="Shape 1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2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–Jaime Silveira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pPr/>
            <a:r>
              <a:t>“Digite uma citação aqui.”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02.jpeg" descr="C:\Users\jobsonrios\Desktop\0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1" cy="1117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18" name="Captura de Tela 2017-07-21 às 18.18.2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8874" y="66087"/>
            <a:ext cx="838786" cy="985426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hape 119"/>
          <p:cNvSpPr/>
          <p:nvPr>
            <p:ph type="sldNum" sz="quarter" idx="2"/>
          </p:nvPr>
        </p:nvSpPr>
        <p:spPr>
          <a:xfrm>
            <a:off x="12005833" y="9114112"/>
            <a:ext cx="348727" cy="371349"/>
          </a:xfrm>
          <a:prstGeom prst="rect">
            <a:avLst/>
          </a:prstGeom>
        </p:spPr>
        <p:txBody>
          <a:bodyPr lIns="65023" tIns="65023" rIns="65023" bIns="65023" anchor="ctr"/>
          <a:lstStyle>
            <a:lvl1pPr algn="r" defTabSz="1300480">
              <a:defRPr sz="16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do Título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do Título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do Título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do Título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45599"/>
            <a:ext cx="36850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8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tif"/><Relationship Id="rId3" Type="http://schemas.openxmlformats.org/officeDocument/2006/relationships/image" Target="../media/image8.tif"/><Relationship Id="rId4" Type="http://schemas.openxmlformats.org/officeDocument/2006/relationships/image" Target="../media/image3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3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Relationship Id="rId3" Type="http://schemas.openxmlformats.org/officeDocument/2006/relationships/image" Target="../media/image11.tif"/><Relationship Id="rId4" Type="http://schemas.openxmlformats.org/officeDocument/2006/relationships/image" Target="../media/image3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tif"/><Relationship Id="rId3" Type="http://schemas.openxmlformats.org/officeDocument/2006/relationships/image" Target="../media/image3.jpe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tif"/><Relationship Id="rId3" Type="http://schemas.openxmlformats.org/officeDocument/2006/relationships/image" Target="../media/image6.jpeg"/><Relationship Id="rId4" Type="http://schemas.openxmlformats.org/officeDocument/2006/relationships/image" Target="../media/image14.tif"/><Relationship Id="rId5" Type="http://schemas.openxmlformats.org/officeDocument/2006/relationships/image" Target="../media/image12.tif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tif"/><Relationship Id="rId3" Type="http://schemas.openxmlformats.org/officeDocument/2006/relationships/image" Target="../media/image2.png"/><Relationship Id="rId4" Type="http://schemas.openxmlformats.org/officeDocument/2006/relationships/image" Target="../media/image6.jpeg"/><Relationship Id="rId5" Type="http://schemas.openxmlformats.org/officeDocument/2006/relationships/image" Target="../media/image7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Relationship Id="rId3" Type="http://schemas.openxmlformats.org/officeDocument/2006/relationships/image" Target="../media/image1.tif"/><Relationship Id="rId4" Type="http://schemas.openxmlformats.org/officeDocument/2006/relationships/image" Target="../media/image3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tif"/><Relationship Id="rId3" Type="http://schemas.openxmlformats.org/officeDocument/2006/relationships/image" Target="../media/image3.tif"/><Relationship Id="rId4" Type="http://schemas.openxmlformats.org/officeDocument/2006/relationships/image" Target="../media/image3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tif"/><Relationship Id="rId3" Type="http://schemas.openxmlformats.org/officeDocument/2006/relationships/image" Target="../media/image5.tif"/><Relationship Id="rId4" Type="http://schemas.openxmlformats.org/officeDocument/2006/relationships/image" Target="../media/image6.tif"/><Relationship Id="rId5" Type="http://schemas.openxmlformats.org/officeDocument/2006/relationships/image" Target="../media/image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type="title" idx="4294967295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defTabSz="1300480"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29" name="Shape 129"/>
          <p:cNvSpPr/>
          <p:nvPr>
            <p:ph type="body" sz="quarter" idx="4294967295"/>
          </p:nvPr>
        </p:nvSpPr>
        <p:spPr>
          <a:xfrm>
            <a:off x="1950719" y="5527040"/>
            <a:ext cx="9103361" cy="249258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algn="ctr" defTabSz="1300480">
              <a:spcBef>
                <a:spcPts val="1000"/>
              </a:spcBef>
              <a:buSzTx/>
              <a:buFont typeface="Arial"/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130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3867"/>
            <a:ext cx="13004801" cy="978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Cisto Epidermoide</a:t>
            </a:r>
          </a:p>
        </p:txBody>
      </p:sp>
      <p:sp>
        <p:nvSpPr>
          <p:cNvPr id="173" name="Shape 173"/>
          <p:cNvSpPr/>
          <p:nvPr>
            <p:ph type="body" idx="1"/>
          </p:nvPr>
        </p:nvSpPr>
        <p:spPr>
          <a:xfrm>
            <a:off x="952500" y="2309283"/>
            <a:ext cx="11099800" cy="6286501"/>
          </a:xfrm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Inflamação. (aguardar! - calor local! - “no touch”! - e AINE?)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Ruptura. (viva a natureza! expressão!) - cápsula mantida (recidiva)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Infecção. (drenar! - ATB terapia?) - cápsula mantida (recidiva)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Assintomático (sintomático tornado assintomático - excisão cirúrgica, </a:t>
            </a:r>
            <a:r>
              <a:rPr u="sng"/>
              <a:t>cápsula inclusive)</a:t>
            </a:r>
            <a:r>
              <a:t>.</a:t>
            </a:r>
          </a:p>
        </p:txBody>
      </p:sp>
      <p:pic>
        <p:nvPicPr>
          <p:cNvPr id="174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790" y="2689092"/>
            <a:ext cx="6350001" cy="317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Shape 177"/>
          <p:cNvSpPr/>
          <p:nvPr>
            <p:ph type="title" idx="4294967295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Lesões de Pele</a:t>
            </a:r>
          </a:p>
        </p:txBody>
      </p:sp>
      <p:pic>
        <p:nvPicPr>
          <p:cNvPr id="17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33794" y="6273122"/>
            <a:ext cx="6016321" cy="30081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9" name="01.jpeg" descr="C:\Users\jobsonrios\Desktop\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76" grpId="1"/>
      <p:bldP build="whole" bldLvl="1" animBg="1" rev="0" advAuto="0" spid="178" grpId="2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type="title" idx="4294967295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Lesões de Pele</a:t>
            </a:r>
          </a:p>
        </p:txBody>
      </p:sp>
      <p:sp>
        <p:nvSpPr>
          <p:cNvPr id="182" name="Shape 182"/>
          <p:cNvSpPr/>
          <p:nvPr/>
        </p:nvSpPr>
        <p:spPr>
          <a:xfrm>
            <a:off x="329218" y="3418416"/>
            <a:ext cx="726636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9073" indent="-409073">
              <a:buSzPct val="75000"/>
              <a:buChar char="•"/>
              <a:defRPr sz="3400"/>
            </a:lvl1pPr>
          </a:lstStyle>
          <a:p>
            <a:pPr/>
            <a:r>
              <a:t>Encaminhados pelo Dematologista</a:t>
            </a:r>
          </a:p>
        </p:txBody>
      </p:sp>
      <p:sp>
        <p:nvSpPr>
          <p:cNvPr id="183" name="Shape 183"/>
          <p:cNvSpPr/>
          <p:nvPr/>
        </p:nvSpPr>
        <p:spPr>
          <a:xfrm>
            <a:off x="1011118" y="4519083"/>
            <a:ext cx="10176246" cy="1663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09073" indent="-409073">
              <a:buSzPct val="75000"/>
              <a:buChar char="•"/>
              <a:defRPr sz="3400"/>
            </a:pPr>
            <a:r>
              <a:t>Lesão benigna </a:t>
            </a:r>
            <a:r>
              <a:rPr i="1" sz="3000"/>
              <a:t>(ceratose, nevus)</a:t>
            </a:r>
            <a:r>
              <a:t>, pré-maligna </a:t>
            </a:r>
            <a:r>
              <a:rPr i="1" sz="3000"/>
              <a:t>(queratose actínica)</a:t>
            </a:r>
            <a:r>
              <a:t> ou maligna </a:t>
            </a:r>
            <a:r>
              <a:rPr i="1" sz="3000"/>
              <a:t>(carcinoma, melanoma)</a:t>
            </a:r>
            <a:r>
              <a:t>?</a:t>
            </a:r>
          </a:p>
        </p:txBody>
      </p:sp>
      <p:sp>
        <p:nvSpPr>
          <p:cNvPr id="184" name="Shape 184"/>
          <p:cNvSpPr/>
          <p:nvPr/>
        </p:nvSpPr>
        <p:spPr>
          <a:xfrm>
            <a:off x="3361038" y="6453716"/>
            <a:ext cx="628272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9073" indent="-409073">
              <a:buSzPct val="75000"/>
              <a:buChar char="•"/>
              <a:defRPr sz="3400"/>
            </a:lvl1pPr>
          </a:lstStyle>
          <a:p>
            <a:pPr/>
            <a:r>
              <a:t>Biópsia - anatomia patológica</a:t>
            </a:r>
          </a:p>
        </p:txBody>
      </p:sp>
      <p:sp>
        <p:nvSpPr>
          <p:cNvPr id="185" name="Shape 185"/>
          <p:cNvSpPr/>
          <p:nvPr/>
        </p:nvSpPr>
        <p:spPr>
          <a:xfrm>
            <a:off x="4696511" y="7622116"/>
            <a:ext cx="6642844" cy="622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09073" indent="-409073">
              <a:buSzPct val="75000"/>
              <a:buChar char="•"/>
              <a:defRPr sz="3400"/>
            </a:lvl1pPr>
          </a:lstStyle>
          <a:p>
            <a:pPr/>
            <a:r>
              <a:t>Biópsia: incisional ou excisional</a:t>
            </a:r>
          </a:p>
        </p:txBody>
      </p:sp>
      <p:pic>
        <p:nvPicPr>
          <p:cNvPr id="186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3" grpId="1"/>
      <p:bldP build="whole" bldLvl="1" animBg="1" rev="0" advAuto="0" spid="185" grpId="3"/>
      <p:bldP build="whole" bldLvl="1" animBg="1" rev="0" advAuto="0" spid="184" grpId="2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5794" y="1088628"/>
            <a:ext cx="6775494" cy="376416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20288" y="5464770"/>
            <a:ext cx="8585201" cy="36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8520641" y="6133041"/>
            <a:ext cx="1280584" cy="12805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19" h="20419" fill="norm" stroke="1" extrusionOk="0">
                <a:moveTo>
                  <a:pt x="169" y="20419"/>
                </a:moveTo>
                <a:cubicBezTo>
                  <a:pt x="-1181" y="5569"/>
                  <a:pt x="5569" y="-1181"/>
                  <a:pt x="20419" y="169"/>
                </a:cubicBezTo>
              </a:path>
            </a:pathLst>
          </a:custGeom>
          <a:ln w="25400">
            <a:solidFill>
              <a:srgbClr val="971818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6" name="Shape 196"/>
          <p:cNvSpPr/>
          <p:nvPr/>
        </p:nvSpPr>
        <p:spPr>
          <a:xfrm>
            <a:off x="8486278" y="6128892"/>
            <a:ext cx="1328330" cy="1270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199" h="21600" fill="norm" stroke="1" extrusionOk="0">
                <a:moveTo>
                  <a:pt x="0" y="21600"/>
                </a:moveTo>
                <a:cubicBezTo>
                  <a:pt x="15481" y="16415"/>
                  <a:pt x="21600" y="9215"/>
                  <a:pt x="18356" y="0"/>
                </a:cubicBezTo>
              </a:path>
            </a:pathLst>
          </a:custGeom>
          <a:ln w="25400">
            <a:solidFill>
              <a:srgbClr val="971818"/>
            </a:solidFill>
            <a:miter lim="400000"/>
          </a:ln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/>
        </p:nvSpPr>
        <p:spPr>
          <a:xfrm>
            <a:off x="7812244" y="2399209"/>
            <a:ext cx="4716876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9073" indent="-409073">
              <a:buSzPct val="75000"/>
              <a:buChar char="•"/>
              <a:defRPr sz="3400"/>
            </a:lvl1pPr>
          </a:lstStyle>
          <a:p>
            <a:pPr/>
            <a:r>
              <a:t>Biópsia: incisional ou excisional</a:t>
            </a:r>
          </a:p>
        </p:txBody>
      </p:sp>
      <p:sp>
        <p:nvSpPr>
          <p:cNvPr id="193" name="Shape 193"/>
          <p:cNvSpPr/>
          <p:nvPr/>
        </p:nvSpPr>
        <p:spPr>
          <a:xfrm>
            <a:off x="7812244" y="3995176"/>
            <a:ext cx="471687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409073" indent="-409073">
              <a:buSzPct val="75000"/>
              <a:buChar char="•"/>
              <a:defRPr sz="3300"/>
            </a:lvl1pPr>
          </a:lstStyle>
          <a:p>
            <a:pPr/>
            <a:r>
              <a:t>Anatomia - Patológica</a:t>
            </a:r>
          </a:p>
        </p:txBody>
      </p:sp>
      <p:pic>
        <p:nvPicPr>
          <p:cNvPr id="194" name="01.jpeg" descr="C:\Users\jobsonrios\Desktop\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6" grpId="4"/>
      <p:bldP build="whole" bldLvl="1" animBg="1" rev="0" advAuto="0" spid="195" grpId="3"/>
      <p:bldP build="whole" bldLvl="1" animBg="1" rev="0" advAuto="0" spid="189" grpId="2"/>
      <p:bldP build="whole" bldLvl="1" animBg="1" rev="0" advAuto="0" spid="188" grpId="1"/>
      <p:bldP build="whole" bldLvl="1" animBg="1" rev="0" advAuto="0" spid="193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Unknown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32885" y="4725485"/>
            <a:ext cx="4827025" cy="3830972"/>
          </a:xfrm>
          <a:prstGeom prst="rect">
            <a:avLst/>
          </a:prstGeom>
          <a:ln w="12700">
            <a:miter lim="400000"/>
          </a:ln>
        </p:spPr>
      </p:pic>
      <p:sp>
        <p:nvSpPr>
          <p:cNvPr id="199" name="Shape 199"/>
          <p:cNvSpPr/>
          <p:nvPr>
            <p:ph type="title" idx="4294967295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“Unha encravada”</a:t>
            </a:r>
          </a:p>
        </p:txBody>
      </p:sp>
      <p:pic>
        <p:nvPicPr>
          <p:cNvPr id="20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68441" y="2393222"/>
            <a:ext cx="6070601" cy="441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01.jpeg" descr="C:\Users\jobsonrios\Desktop\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32" presetID="4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7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32" presetID="4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12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99" grpId="3"/>
      <p:bldP build="whole" bldLvl="1" animBg="1" rev="0" advAuto="0" spid="200" grpId="1"/>
      <p:bldP build="whole" bldLvl="1" animBg="1" rev="0" advAuto="0" spid="198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“Unha encravada”</a:t>
            </a:r>
          </a:p>
        </p:txBody>
      </p:sp>
      <p:sp>
        <p:nvSpPr>
          <p:cNvPr id="204" name="Shape 204"/>
          <p:cNvSpPr/>
          <p:nvPr/>
        </p:nvSpPr>
        <p:spPr>
          <a:xfrm>
            <a:off x="621343" y="2688166"/>
            <a:ext cx="7867448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“Unha encravada”: onicocriptose.</a:t>
            </a:r>
          </a:p>
        </p:txBody>
      </p:sp>
      <p:pic>
        <p:nvPicPr>
          <p:cNvPr id="205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90900" y="3939314"/>
            <a:ext cx="6223000" cy="42291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6" name="01.jpeg" descr="C:\Users\jobsonrios\Desktop\0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5" grpId="2"/>
      <p:bldP build="whole" bldLvl="1" animBg="1" rev="0" advAuto="0" spid="20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326674" y="5931176"/>
            <a:ext cx="4667717" cy="2806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maxresdefaul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6953" y="1547684"/>
            <a:ext cx="4089925" cy="2300584"/>
          </a:xfrm>
          <a:prstGeom prst="rect">
            <a:avLst/>
          </a:prstGeom>
          <a:ln w="12700">
            <a:miter lim="400000"/>
          </a:ln>
        </p:spPr>
      </p:pic>
      <p:pic>
        <p:nvPicPr>
          <p:cNvPr id="210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56780" y="1410328"/>
            <a:ext cx="5346171" cy="2575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11" name="pasted-image.tif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4500" y="417181"/>
            <a:ext cx="1187365" cy="806924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901964" y="4281092"/>
            <a:ext cx="5819776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457200" indent="-457200" algn="l">
              <a:spcBef>
                <a:spcPts val="4200"/>
              </a:spcBef>
              <a:buSzPct val="75000"/>
              <a:buChar char="•"/>
            </a:lvl1pPr>
          </a:lstStyle>
          <a:p>
            <a:pPr/>
            <a:r>
              <a:t>Paroníquia ou panarício.</a:t>
            </a:r>
          </a:p>
        </p:txBody>
      </p:sp>
      <p:sp>
        <p:nvSpPr>
          <p:cNvPr id="213" name="Shape 213"/>
          <p:cNvSpPr/>
          <p:nvPr/>
        </p:nvSpPr>
        <p:spPr>
          <a:xfrm>
            <a:off x="132820" y="5264149"/>
            <a:ext cx="6714597" cy="4140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457200" indent="-457200" algn="l">
              <a:spcBef>
                <a:spcPts val="4200"/>
              </a:spcBef>
              <a:buSzPct val="75000"/>
              <a:buChar char="•"/>
            </a:pPr>
            <a:r>
              <a:t>Remoção da proteção natural da pele (cutícula).</a:t>
            </a:r>
          </a:p>
          <a:p>
            <a:pPr marL="457200" indent="-457200" algn="l">
              <a:spcBef>
                <a:spcPts val="4200"/>
              </a:spcBef>
              <a:buSzPct val="75000"/>
              <a:buChar char="•"/>
            </a:pPr>
            <a:r>
              <a:t>Inflamação local e infiltração bacteriana (Staphylococcus aureus) e fúngica (Candida albicans).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2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Class="entr" nodeType="with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Class="entr" nodeType="afterEffect" presetSubtype="2" presetID="2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32" presetID="4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out)" transition="in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Class="entr" nodeType="afterEffect" presetSubtype="0" presetID="1" grpId="5" fill="hold">
                                  <p:stCondLst>
                                    <p:cond delay="0"/>
                                  </p:stCondLst>
                                  <p:iterate type="lt" backwards="0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2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0" grpId="1"/>
      <p:bldP build="p" bldLvl="5" animBg="1" rev="0" advAuto="0" spid="213" grpId="2"/>
      <p:bldP build="whole" bldLvl="1" animBg="1" rev="0" advAuto="0" spid="208" grpId="3"/>
      <p:bldP build="whole" bldLvl="1" animBg="1" rev="0" advAuto="0" spid="212" grpId="5"/>
      <p:bldP build="whole" bldLvl="1" animBg="1" rev="0" advAuto="0" spid="209" grpId="4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type="title" idx="4294967295"/>
          </p:nvPr>
        </p:nvSpPr>
        <p:spPr>
          <a:xfrm>
            <a:off x="-2010834" y="243416"/>
            <a:ext cx="11099801" cy="2120901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Onicocriptose + Paroníquia</a:t>
            </a:r>
          </a:p>
        </p:txBody>
      </p:sp>
      <p:sp>
        <p:nvSpPr>
          <p:cNvPr id="216" name="Shape 216"/>
          <p:cNvSpPr/>
          <p:nvPr>
            <p:ph type="body" sz="quarter" idx="4294967295"/>
          </p:nvPr>
        </p:nvSpPr>
        <p:spPr>
          <a:xfrm>
            <a:off x="376766" y="1208616"/>
            <a:ext cx="5346172" cy="457200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</a:p>
          <a:p>
            <a:pPr/>
            <a:r>
              <a:t>Tratamento cirúrgico:</a:t>
            </a:r>
          </a:p>
        </p:txBody>
      </p:sp>
      <p:pic>
        <p:nvPicPr>
          <p:cNvPr id="21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11673" y="2097616"/>
            <a:ext cx="3632201" cy="1993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Captura de Tela 2018-01-01 às 17.11.5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66818" y="6895173"/>
            <a:ext cx="4923279" cy="2578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xres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469992" y="531684"/>
            <a:ext cx="1821553" cy="1024624"/>
          </a:xfrm>
          <a:prstGeom prst="rect">
            <a:avLst/>
          </a:prstGeom>
          <a:ln w="12700">
            <a:miter lim="400000"/>
          </a:ln>
        </p:spPr>
      </p:pic>
      <p:sp>
        <p:nvSpPr>
          <p:cNvPr id="220" name="Shape 220"/>
          <p:cNvSpPr/>
          <p:nvPr/>
        </p:nvSpPr>
        <p:spPr>
          <a:xfrm>
            <a:off x="776617" y="6604000"/>
            <a:ext cx="6269966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14400" indent="-457200" algn="l">
              <a:spcBef>
                <a:spcPts val="4200"/>
              </a:spcBef>
              <a:buSzPct val="75000"/>
              <a:buChar char="•"/>
              <a:defRPr sz="3300"/>
            </a:pPr>
            <a:r>
              <a:t>Cantotomia ou cantoplastia.</a:t>
            </a:r>
          </a:p>
        </p:txBody>
      </p:sp>
      <p:sp>
        <p:nvSpPr>
          <p:cNvPr id="221" name="Shape 221"/>
          <p:cNvSpPr/>
          <p:nvPr/>
        </p:nvSpPr>
        <p:spPr>
          <a:xfrm>
            <a:off x="776617" y="5698066"/>
            <a:ext cx="4709657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14400" indent="-457200" algn="l">
              <a:spcBef>
                <a:spcPts val="4200"/>
              </a:spcBef>
              <a:buSzPct val="75000"/>
              <a:buChar char="•"/>
              <a:defRPr sz="3300"/>
            </a:pPr>
            <a:r>
              <a:t>Anestesia troncular.</a:t>
            </a:r>
          </a:p>
        </p:txBody>
      </p:sp>
      <p:pic>
        <p:nvPicPr>
          <p:cNvPr id="222" name="hqdefault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097234" y="4617045"/>
            <a:ext cx="3124201" cy="1752601"/>
          </a:xfrm>
          <a:prstGeom prst="rect">
            <a:avLst/>
          </a:prstGeom>
          <a:ln w="12700">
            <a:miter lim="400000"/>
          </a:ln>
        </p:spPr>
      </p:pic>
      <p:sp>
        <p:nvSpPr>
          <p:cNvPr id="223" name="Shape 223"/>
          <p:cNvSpPr/>
          <p:nvPr/>
        </p:nvSpPr>
        <p:spPr>
          <a:xfrm>
            <a:off x="844351" y="7509933"/>
            <a:ext cx="5656403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14400" indent="-457200" algn="l">
              <a:spcBef>
                <a:spcPts val="4200"/>
              </a:spcBef>
              <a:buSzPct val="75000"/>
              <a:buChar char="•"/>
              <a:defRPr sz="3300"/>
            </a:pPr>
            <a:r>
              <a:t>Remoção da paroníquia.</a:t>
            </a:r>
          </a:p>
        </p:txBody>
      </p:sp>
      <p:sp>
        <p:nvSpPr>
          <p:cNvPr id="224" name="Shape 224"/>
          <p:cNvSpPr/>
          <p:nvPr/>
        </p:nvSpPr>
        <p:spPr>
          <a:xfrm>
            <a:off x="844351" y="8415866"/>
            <a:ext cx="3140965" cy="60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914400" indent="-457200" algn="l">
              <a:spcBef>
                <a:spcPts val="4200"/>
              </a:spcBef>
              <a:buSzPct val="75000"/>
              <a:buChar char="•"/>
              <a:defRPr sz="3300"/>
            </a:pPr>
            <a:r>
              <a:t>Prevenção.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Class="entr" nodeType="clickEffect" presetSubtype="0" presetID="1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nodeType="clickEffect" presetSubtype="0" presetID="1" grpId="8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23" grpId="5"/>
      <p:bldP build="whole" bldLvl="1" animBg="1" rev="0" advAuto="0" spid="220" grpId="3"/>
      <p:bldP build="whole" bldLvl="1" animBg="1" rev="0" advAuto="0" spid="222" grpId="6"/>
      <p:bldP build="whole" bldLvl="1" animBg="1" rev="0" advAuto="0" spid="218" grpId="8"/>
      <p:bldP build="whole" bldLvl="1" animBg="1" rev="0" advAuto="0" spid="217" grpId="4"/>
      <p:bldP build="whole" bldLvl="1" animBg="1" rev="0" advAuto="0" spid="224" grpId="7"/>
      <p:bldP build="whole" bldLvl="1" animBg="1" rev="0" advAuto="0" spid="221" grpId="2"/>
      <p:bldP build="whole" bldLvl="1" animBg="1" rev="0" advAuto="0" spid="21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667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7617" y="1554858"/>
            <a:ext cx="11709567" cy="78063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500">
        <p:checker dir="horz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/>
          <p:nvPr>
            <p:ph type="title" idx="4294967295"/>
          </p:nvPr>
        </p:nvSpPr>
        <p:spPr>
          <a:xfrm>
            <a:off x="975359" y="3029937"/>
            <a:ext cx="11054082" cy="2090703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defTabSz="1300480">
              <a:defRPr sz="5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229" name="Shape 229"/>
          <p:cNvSpPr/>
          <p:nvPr>
            <p:ph type="body" sz="quarter" idx="4294967295"/>
          </p:nvPr>
        </p:nvSpPr>
        <p:spPr>
          <a:xfrm>
            <a:off x="1950719" y="5527040"/>
            <a:ext cx="9103361" cy="2492588"/>
          </a:xfrm>
          <a:prstGeom prst="rect">
            <a:avLst/>
          </a:prstGeom>
        </p:spPr>
        <p:txBody>
          <a:bodyPr lIns="65023" tIns="65023" rIns="65023" bIns="65023" anchor="t"/>
          <a:lstStyle/>
          <a:p>
            <a:pPr marL="0" indent="0" algn="ctr" defTabSz="1300480">
              <a:spcBef>
                <a:spcPts val="1000"/>
              </a:spcBef>
              <a:buSzTx/>
              <a:buFont typeface="Arial"/>
              <a:buNone/>
              <a:defRPr sz="4200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pic>
        <p:nvPicPr>
          <p:cNvPr id="230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33867"/>
            <a:ext cx="13004801" cy="97874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65760" indent="-365760" defTabSz="467359">
              <a:spcBef>
                <a:spcPts val="3300"/>
              </a:spcBef>
              <a:defRPr sz="3040"/>
            </a:pPr>
            <a:r>
              <a:t>Tumor de partes moles.</a:t>
            </a:r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Encapsulado por tecido fibroso inespecífico.</a:t>
            </a:r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Pouco vascularizado.</a:t>
            </a:r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Único </a:t>
            </a:r>
            <a:r>
              <a:rPr sz="2160"/>
              <a:t>(múltiplo - lipomatose).</a:t>
            </a:r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Localização habitual: subcutâneo </a:t>
            </a:r>
            <a:r>
              <a:rPr sz="2160"/>
              <a:t>(intramuscular, gastrointestinal, retroperitoneal, intraósseo, intra-lingual, mediastinal, intra-articular…)</a:t>
            </a:r>
            <a:endParaRPr sz="2160"/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Adultos (1% da população).</a:t>
            </a:r>
          </a:p>
          <a:p>
            <a:pPr marL="365760" indent="-365760" defTabSz="467359">
              <a:spcBef>
                <a:spcPts val="3300"/>
              </a:spcBef>
              <a:defRPr sz="3040"/>
            </a:pPr>
            <a:r>
              <a:t>Trauma?</a:t>
            </a:r>
          </a:p>
        </p:txBody>
      </p:sp>
      <p:sp>
        <p:nvSpPr>
          <p:cNvPr id="133" name="Shape 133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Lipoma</a:t>
            </a:r>
          </a:p>
        </p:txBody>
      </p:sp>
      <p:pic>
        <p:nvPicPr>
          <p:cNvPr id="134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Histologia</a:t>
            </a:r>
          </a:p>
        </p:txBody>
      </p:sp>
      <p:sp>
        <p:nvSpPr>
          <p:cNvPr id="137" name="Shape 137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388620" indent="-388620" defTabSz="496570">
              <a:spcBef>
                <a:spcPts val="3500"/>
              </a:spcBef>
              <a:defRPr sz="3230"/>
            </a:pP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Lipomas - adipócitos.</a:t>
            </a:r>
          </a:p>
          <a:p>
            <a:pPr marL="388620" indent="-388620" defTabSz="496570">
              <a:spcBef>
                <a:spcPts val="3500"/>
              </a:spcBef>
              <a:defRPr sz="3230"/>
            </a:pPr>
            <a:r>
              <a:t>Mistos: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Fibrolipomas.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Angiolipomas.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Lipoblastomas - </a:t>
            </a:r>
            <a:r>
              <a:rPr sz="2380"/>
              <a:t>(raros, embriológica, mais comum em crianças).</a:t>
            </a:r>
          </a:p>
          <a:p>
            <a:pPr lvl="1" marL="777240" indent="-388620" defTabSz="496570">
              <a:spcBef>
                <a:spcPts val="3500"/>
              </a:spcBef>
              <a:defRPr sz="3230"/>
            </a:pPr>
            <a:r>
              <a:t>Hibernomas - </a:t>
            </a:r>
            <a:r>
              <a:rPr sz="2380"/>
              <a:t>(raros, embriológica, mais comum em crianças).</a:t>
            </a:r>
          </a:p>
        </p:txBody>
      </p:sp>
      <p:pic>
        <p:nvPicPr>
          <p:cNvPr id="138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Terapêutica</a:t>
            </a:r>
          </a:p>
        </p:txBody>
      </p:sp>
      <p:sp>
        <p:nvSpPr>
          <p:cNvPr id="141" name="Shape 141"/>
          <p:cNvSpPr/>
          <p:nvPr>
            <p:ph type="body" idx="1"/>
          </p:nvPr>
        </p:nvSpPr>
        <p:spPr>
          <a:xfrm>
            <a:off x="952500" y="24384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Desaparecimento espontâneo?</a:t>
            </a:r>
          </a:p>
          <a:p>
            <a:pPr/>
            <a:r>
              <a:t>Medicamentos?</a:t>
            </a:r>
          </a:p>
          <a:p>
            <a:pPr/>
            <a:r>
              <a:t>Exérese cirúrgica.</a:t>
            </a:r>
          </a:p>
        </p:txBody>
      </p:sp>
      <p:pic>
        <p:nvPicPr>
          <p:cNvPr id="142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/>
          <p:nvPr>
            <p:ph type="body" idx="1"/>
          </p:nvPr>
        </p:nvSpPr>
        <p:spPr>
          <a:xfrm>
            <a:off x="952500" y="243840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Indicação - “dor” ou estética.</a:t>
            </a:r>
          </a:p>
          <a:p>
            <a:pPr/>
            <a:r>
              <a:t>Não há urgência.</a:t>
            </a:r>
          </a:p>
          <a:p>
            <a:pPr/>
            <a:r>
              <a:t>Não necessita preparo especial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(história!)</a:t>
            </a:r>
            <a:endParaRPr b="1">
              <a:latin typeface="Helvetica"/>
              <a:ea typeface="Helvetica"/>
              <a:cs typeface="Helvetica"/>
              <a:sym typeface="Helvetica"/>
            </a:endParaRPr>
          </a:p>
          <a:p>
            <a:pPr/>
            <a:r>
              <a:t>Cirurgia - excisão completa inclusive da cápsula, sob anestesia local.</a:t>
            </a:r>
          </a:p>
        </p:txBody>
      </p:sp>
      <p:pic>
        <p:nvPicPr>
          <p:cNvPr id="145" name="IMG_2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79441" y="2926140"/>
            <a:ext cx="6182851" cy="390132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0671" y="5935728"/>
            <a:ext cx="4762501" cy="2628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01.jpeg" descr="C:\Users\jobsonrios\Desktop\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Shape 148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/>
            <a:r>
              <a:t>Terapêutica</a:t>
            </a:r>
          </a:p>
        </p:txBody>
      </p:sp>
      <p:sp>
        <p:nvSpPr>
          <p:cNvPr id="149" name="Shape 149"/>
          <p:cNvSpPr/>
          <p:nvPr/>
        </p:nvSpPr>
        <p:spPr>
          <a:xfrm>
            <a:off x="952500" y="41275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Terapêutica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5" grpId="3"/>
      <p:bldP build="p" bldLvl="5" animBg="1" rev="0" advAuto="0" spid="144" grpId="1"/>
      <p:bldP build="p" bldLvl="5" animBg="1" rev="0" advAuto="0" spid="144" grpId="2"/>
      <p:bldP build="whole" bldLvl="1" animBg="1" rev="0" advAuto="0" spid="146" grpId="4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body" idx="1"/>
          </p:nvPr>
        </p:nvSpPr>
        <p:spPr>
          <a:xfrm>
            <a:off x="1206500" y="2015066"/>
            <a:ext cx="11099800" cy="6286501"/>
          </a:xfrm>
          <a:prstGeom prst="rect">
            <a:avLst/>
          </a:prstGeom>
        </p:spPr>
        <p:txBody>
          <a:bodyPr/>
          <a:lstStyle/>
          <a:p>
            <a:pPr/>
          </a:p>
          <a:p>
            <a:pPr/>
            <a:r>
              <a:t>Recidiva - incomum. </a:t>
            </a:r>
          </a:p>
          <a:p>
            <a:pPr/>
            <a:r>
              <a:t>Riscos (raros) - edema, seroma, hematoma, infecção.</a:t>
            </a:r>
          </a:p>
          <a:p>
            <a:pPr/>
            <a:r>
              <a:t>Malignidade - 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lipossarcoma</a:t>
            </a:r>
            <a:r>
              <a:t> </a:t>
            </a:r>
            <a:r>
              <a:rPr sz="2900"/>
              <a:t>(caso haja suspeita inicial pela história e exame físico, solicitar exame de imagem e biópsia).</a:t>
            </a:r>
          </a:p>
        </p:txBody>
      </p:sp>
      <p:pic>
        <p:nvPicPr>
          <p:cNvPr id="152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Shape 153"/>
          <p:cNvSpPr/>
          <p:nvPr/>
        </p:nvSpPr>
        <p:spPr>
          <a:xfrm>
            <a:off x="952500" y="41275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defRPr sz="4600"/>
            </a:lvl1pPr>
          </a:lstStyle>
          <a:p>
            <a:pPr/>
            <a:r>
              <a:t>Terapêutica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740546" y="1955800"/>
            <a:ext cx="11523708" cy="391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Exemplo de conceito equivocado e amplamente difundido – e um dos mais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comuns incômodos do ser humano – é o chamado cisto sebáceo. A formação de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cistos na pele e no subcutâneo… é, muitas vezes, rotulada como cistos sebáceos, retirados através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de procedimento cirúrgico, geralmente de fácil execução e em ambulatório. Essa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nomenclatura – cisto ou quisto sebáceo – é encontrada em vários livros de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ensino médico… </a:t>
            </a:r>
            <a:r>
              <a:rPr u="sng"/>
              <a:t>Trata-se de erro grosseiro de</a:t>
            </a:r>
            <a:endParaRPr u="sng"/>
          </a:p>
          <a:p>
            <a:pPr defTabSz="457200">
              <a:defRPr sz="2450" u="sng">
                <a:latin typeface="Helvetica"/>
                <a:ea typeface="Helvetica"/>
                <a:cs typeface="Helvetica"/>
                <a:sym typeface="Helvetica"/>
              </a:defRPr>
            </a:pPr>
            <a:r>
              <a:t>interpretação morfológica, pois essa lesão é revestida por um epitélio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rPr u="sng"/>
              <a:t>semelhante ao da pele, isto é, estratificado e queratinizante e não contém sebo</a:t>
            </a:r>
            <a:r>
              <a:t>.</a:t>
            </a:r>
          </a:p>
          <a:p>
            <a:pPr defTabSz="457200">
              <a:defRPr sz="2450">
                <a:latin typeface="Helvetica"/>
                <a:ea typeface="Helvetica"/>
                <a:cs typeface="Helvetica"/>
                <a:sym typeface="Helvetica"/>
              </a:defRPr>
            </a:pPr>
            <a:r>
              <a:t>Sua denominação correta é cisto epidermoide (semelhante à pele).</a:t>
            </a:r>
          </a:p>
        </p:txBody>
      </p:sp>
      <p:sp>
        <p:nvSpPr>
          <p:cNvPr id="156" name="Shape 156"/>
          <p:cNvSpPr/>
          <p:nvPr/>
        </p:nvSpPr>
        <p:spPr>
          <a:xfrm>
            <a:off x="3020415" y="6951262"/>
            <a:ext cx="6532170" cy="16676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100"/>
            </a:pPr>
            <a:r>
              <a:t>Prof. José de Andrade Filho</a:t>
            </a:r>
          </a:p>
          <a:p>
            <a:pPr>
              <a:defRPr sz="2100"/>
            </a:pPr>
            <a:r>
              <a:t>Patologia da Faculdade de Ciência Médicas de M.G.</a:t>
            </a:r>
          </a:p>
          <a:p>
            <a:pPr>
              <a:defRPr sz="2100"/>
            </a:pPr>
            <a:r>
              <a:t>“Conceitos Equivocados em Medicina”</a:t>
            </a:r>
          </a:p>
          <a:p>
            <a:pPr>
              <a:defRPr sz="2100"/>
            </a:pPr>
            <a:r>
              <a:t>CFM em 22/12/2017</a:t>
            </a:r>
          </a:p>
        </p:txBody>
      </p:sp>
      <p:pic>
        <p:nvPicPr>
          <p:cNvPr id="157" name="01.jpeg" descr="C:\Users\jobsonrios\Desktop\0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checker dir="horz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Cisto Epidermoide</a:t>
            </a:r>
          </a:p>
        </p:txBody>
      </p:sp>
      <p:sp>
        <p:nvSpPr>
          <p:cNvPr id="160" name="Shape 16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Único, crescimento lento.</a:t>
            </a:r>
          </a:p>
          <a:p>
            <a:pPr/>
            <a:r>
              <a:t>Face, pescoço, tronco, dorso - pele “oleosa”.</a:t>
            </a:r>
          </a:p>
          <a:p>
            <a:pPr/>
            <a:r>
              <a:t>Epitélio estratificado, queratinizado - células da epiderme se deslocam em profundidade em direção a um folículo piloso e secretam queratina no seu interior (aroma característico, secreção pardacenta).</a:t>
            </a:r>
          </a:p>
        </p:txBody>
      </p:sp>
      <p:pic>
        <p:nvPicPr>
          <p:cNvPr id="16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215990" y="5463083"/>
            <a:ext cx="3340101" cy="2425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63700" y="2901123"/>
            <a:ext cx="3810001" cy="444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01.jpeg" descr="C:\Users\jobsonrios\Desktop\0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med" advClick="1" p14:dur="1000">
        <p15:prstTrans prst="peelOff" invX="1"/>
      </p:transition>
    </mc:Choice>
    <mc:Choice xmlns:p14="http://schemas.microsoft.com/office/powerpoint/2010/main" Requires="p14">
      <p:transition spd="med" advClick="1" p14:dur="1000">
        <p:wipe dir="l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xit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1" grpId="4"/>
      <p:bldP build="whole" bldLvl="1" animBg="1" rev="0" advAuto="0" spid="162" grpId="3"/>
      <p:bldP build="p" bldLvl="5" animBg="1" rev="0" advAuto="0" spid="160" grpId="1"/>
      <p:bldP build="p" bldLvl="5" animBg="1" rev="0" advAuto="0" spid="160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type="title"/>
          </p:nvPr>
        </p:nvSpPr>
        <p:spPr>
          <a:xfrm>
            <a:off x="952500" y="412750"/>
            <a:ext cx="11099800" cy="2120900"/>
          </a:xfrm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/>
            <a:r>
              <a:t>Cisto Epidermoide</a:t>
            </a:r>
          </a:p>
        </p:txBody>
      </p:sp>
      <p:sp>
        <p:nvSpPr>
          <p:cNvPr id="166" name="Shape 166"/>
          <p:cNvSpPr/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/>
            <a:r>
              <a:t>Assintomático.</a:t>
            </a:r>
          </a:p>
          <a:p>
            <a:pPr/>
            <a:r>
              <a:t>Inflamação.</a:t>
            </a:r>
          </a:p>
          <a:p>
            <a:pPr/>
            <a:r>
              <a:t>Ruptura.</a:t>
            </a:r>
          </a:p>
          <a:p>
            <a:pPr/>
            <a:r>
              <a:t>Infecção.</a:t>
            </a:r>
          </a:p>
          <a:p>
            <a:pPr/>
            <a:r>
              <a:t>Neoplasia maligna?</a:t>
            </a:r>
          </a:p>
        </p:txBody>
      </p:sp>
      <p:pic>
        <p:nvPicPr>
          <p:cNvPr id="16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39476" y="7026192"/>
            <a:ext cx="3619501" cy="224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03307" y="2643716"/>
            <a:ext cx="7086601" cy="4025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asted-image.tif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21547" y="2109142"/>
            <a:ext cx="2806701" cy="1905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01.jpeg" descr="C:\Users\jobsonrios\Desktop\01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156490" y="316507"/>
            <a:ext cx="1389734" cy="104592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advClick="1" p14:dur="2000">
        <p15:prstTrans prst="peelOff" invX="1"/>
      </p:transition>
    </mc:Choice>
    <mc:Choice xmlns:p14="http://schemas.microsoft.com/office/powerpoint/2010/main" Requires="p14">
      <p:transition spd="slow" advClick="1" p14:dur="2000">
        <p:wipe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xit" nodeType="click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Class="exit" nodeType="withEffect" presetSubtype="2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6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Class="entr" nodeType="clickEffec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Class="entr" nodeType="clickEffec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74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8" grpId="4"/>
      <p:bldP build="whole" bldLvl="1" animBg="1" rev="0" advAuto="0" spid="169" grpId="3"/>
      <p:bldP build="p" bldLvl="5" animBg="1" rev="0" advAuto="0" spid="166" grpId="1"/>
      <p:bldP build="p" bldLvl="5" animBg="1" rev="0" advAuto="0" spid="166" grpId="2"/>
      <p:bldP build="whole" bldLvl="1" animBg="1" rev="0" advAuto="0" spid="167" grpId="5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