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sldIdLst>
    <p:sldId id="256" r:id="rId3"/>
    <p:sldId id="263" r:id="rId4"/>
    <p:sldId id="264" r:id="rId5"/>
    <p:sldId id="265" r:id="rId6"/>
    <p:sldId id="266" r:id="rId7"/>
    <p:sldId id="294" r:id="rId8"/>
    <p:sldId id="305" r:id="rId9"/>
    <p:sldId id="295" r:id="rId10"/>
    <p:sldId id="307" r:id="rId11"/>
    <p:sldId id="308" r:id="rId12"/>
    <p:sldId id="309" r:id="rId13"/>
    <p:sldId id="306" r:id="rId14"/>
    <p:sldId id="296" r:id="rId15"/>
    <p:sldId id="297" r:id="rId16"/>
    <p:sldId id="298" r:id="rId17"/>
    <p:sldId id="299" r:id="rId18"/>
    <p:sldId id="300" r:id="rId19"/>
    <p:sldId id="304" r:id="rId20"/>
    <p:sldId id="301" r:id="rId21"/>
    <p:sldId id="303" r:id="rId22"/>
    <p:sldId id="310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0E8835-6D7A-4838-97A1-7DE7D17592F8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DA194E7-1565-49AA-84D1-B5C784363ED7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sz="3600" b="1" dirty="0">
              <a:solidFill>
                <a:schemeClr val="tx1"/>
              </a:solidFill>
              <a:latin typeface="Arial Rounded MT Bold" pitchFamily="34" charset="0"/>
            </a:rPr>
            <a:t>Útero Materno</a:t>
          </a:r>
          <a:endParaRPr lang="pt-BR" sz="3600" dirty="0">
            <a:solidFill>
              <a:schemeClr val="tx1"/>
            </a:solidFill>
            <a:latin typeface="Arial Rounded MT Bold" pitchFamily="34" charset="0"/>
          </a:endParaRPr>
        </a:p>
      </dgm:t>
    </dgm:pt>
    <dgm:pt modelId="{908228E0-6D92-40CE-B85B-7D2A80EF9013}" type="parTrans" cxnId="{5813CE84-21AD-4EA8-B9EC-67F8EA7E0D1B}">
      <dgm:prSet/>
      <dgm:spPr/>
      <dgm:t>
        <a:bodyPr/>
        <a:lstStyle/>
        <a:p>
          <a:endParaRPr lang="pt-BR"/>
        </a:p>
      </dgm:t>
    </dgm:pt>
    <dgm:pt modelId="{A42239B0-06B4-4F4A-88E9-BB159B3EC41B}" type="sibTrans" cxnId="{5813CE84-21AD-4EA8-B9EC-67F8EA7E0D1B}">
      <dgm:prSet/>
      <dgm:spPr/>
      <dgm:t>
        <a:bodyPr/>
        <a:lstStyle/>
        <a:p>
          <a:endParaRPr lang="pt-BR"/>
        </a:p>
      </dgm:t>
    </dgm:pt>
    <dgm:pt modelId="{708A04DC-91CC-4C9E-AA9D-5955721211C8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sz="3600" b="1" dirty="0">
              <a:solidFill>
                <a:schemeClr val="tx1"/>
              </a:solidFill>
              <a:latin typeface="Arial Rounded MT Bold" pitchFamily="34" charset="0"/>
            </a:rPr>
            <a:t>Braço da Mãe</a:t>
          </a:r>
        </a:p>
      </dgm:t>
    </dgm:pt>
    <dgm:pt modelId="{8AD4F2F1-82ED-4B6D-8D9D-8512B1D48889}" type="parTrans" cxnId="{BA181A80-1C00-41F3-B39D-CC5EA1722433}">
      <dgm:prSet/>
      <dgm:spPr/>
      <dgm:t>
        <a:bodyPr/>
        <a:lstStyle/>
        <a:p>
          <a:endParaRPr lang="pt-BR"/>
        </a:p>
      </dgm:t>
    </dgm:pt>
    <dgm:pt modelId="{516D1F3C-21F9-4DF4-BA46-BF2AF86FDC2C}" type="sibTrans" cxnId="{BA181A80-1C00-41F3-B39D-CC5EA1722433}">
      <dgm:prSet/>
      <dgm:spPr/>
      <dgm:t>
        <a:bodyPr/>
        <a:lstStyle/>
        <a:p>
          <a:endParaRPr lang="pt-BR"/>
        </a:p>
      </dgm:t>
    </dgm:pt>
    <dgm:pt modelId="{D96A86DF-90F3-4421-939B-0B4284A43C06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sz="3600" b="1" dirty="0">
              <a:solidFill>
                <a:schemeClr val="tx1"/>
              </a:solidFill>
              <a:latin typeface="Arial Rounded MT Bold" pitchFamily="34" charset="0"/>
            </a:rPr>
            <a:t>Família</a:t>
          </a:r>
        </a:p>
      </dgm:t>
    </dgm:pt>
    <dgm:pt modelId="{E67BF4B5-DC09-4E83-8E5B-63B17B2A94CE}" type="parTrans" cxnId="{4C0222E2-3EF6-4596-94A3-E6548599F180}">
      <dgm:prSet/>
      <dgm:spPr/>
      <dgm:t>
        <a:bodyPr/>
        <a:lstStyle/>
        <a:p>
          <a:endParaRPr lang="pt-BR"/>
        </a:p>
      </dgm:t>
    </dgm:pt>
    <dgm:pt modelId="{1980B025-6D99-428B-9F29-3000CDF32190}" type="sibTrans" cxnId="{4C0222E2-3EF6-4596-94A3-E6548599F180}">
      <dgm:prSet/>
      <dgm:spPr/>
      <dgm:t>
        <a:bodyPr/>
        <a:lstStyle/>
        <a:p>
          <a:endParaRPr lang="pt-BR"/>
        </a:p>
      </dgm:t>
    </dgm:pt>
    <dgm:pt modelId="{0FCD1205-9BA1-43A9-B80D-B1364DF81B7C}" type="pres">
      <dgm:prSet presAssocID="{0A0E8835-6D7A-4838-97A1-7DE7D17592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C9E5A00-26DD-43A8-9E69-345E48E57875}" type="pres">
      <dgm:prSet presAssocID="{FDA194E7-1565-49AA-84D1-B5C784363ED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15BFE2-704B-48C0-839E-04BF85B26B6D}" type="pres">
      <dgm:prSet presAssocID="{A42239B0-06B4-4F4A-88E9-BB159B3EC41B}" presName="sibTrans" presStyleCnt="0"/>
      <dgm:spPr/>
    </dgm:pt>
    <dgm:pt modelId="{38CA1E38-C8E1-4D0E-8DD8-4BF03963B880}" type="pres">
      <dgm:prSet presAssocID="{708A04DC-91CC-4C9E-AA9D-5955721211C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7C93609-3D79-4CCB-9C90-21F3E2F1FD7A}" type="pres">
      <dgm:prSet presAssocID="{516D1F3C-21F9-4DF4-BA46-BF2AF86FDC2C}" presName="sibTrans" presStyleCnt="0"/>
      <dgm:spPr/>
    </dgm:pt>
    <dgm:pt modelId="{C34F2831-1F4D-49CF-8B31-299E98914B16}" type="pres">
      <dgm:prSet presAssocID="{D96A86DF-90F3-4421-939B-0B4284A43C0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C0222E2-3EF6-4596-94A3-E6548599F180}" srcId="{0A0E8835-6D7A-4838-97A1-7DE7D17592F8}" destId="{D96A86DF-90F3-4421-939B-0B4284A43C06}" srcOrd="2" destOrd="0" parTransId="{E67BF4B5-DC09-4E83-8E5B-63B17B2A94CE}" sibTransId="{1980B025-6D99-428B-9F29-3000CDF32190}"/>
    <dgm:cxn modelId="{D4FE458C-5F51-47EB-AE3D-D03A4644D7D1}" type="presOf" srcId="{D96A86DF-90F3-4421-939B-0B4284A43C06}" destId="{C34F2831-1F4D-49CF-8B31-299E98914B16}" srcOrd="0" destOrd="0" presId="urn:microsoft.com/office/officeart/2005/8/layout/default#2"/>
    <dgm:cxn modelId="{5813CE84-21AD-4EA8-B9EC-67F8EA7E0D1B}" srcId="{0A0E8835-6D7A-4838-97A1-7DE7D17592F8}" destId="{FDA194E7-1565-49AA-84D1-B5C784363ED7}" srcOrd="0" destOrd="0" parTransId="{908228E0-6D92-40CE-B85B-7D2A80EF9013}" sibTransId="{A42239B0-06B4-4F4A-88E9-BB159B3EC41B}"/>
    <dgm:cxn modelId="{55E57F3D-9E6B-49E1-BE18-B26B0282B43B}" type="presOf" srcId="{0A0E8835-6D7A-4838-97A1-7DE7D17592F8}" destId="{0FCD1205-9BA1-43A9-B80D-B1364DF81B7C}" srcOrd="0" destOrd="0" presId="urn:microsoft.com/office/officeart/2005/8/layout/default#2"/>
    <dgm:cxn modelId="{5F71A91B-57B8-4093-AA3A-E08915450DBD}" type="presOf" srcId="{708A04DC-91CC-4C9E-AA9D-5955721211C8}" destId="{38CA1E38-C8E1-4D0E-8DD8-4BF03963B880}" srcOrd="0" destOrd="0" presId="urn:microsoft.com/office/officeart/2005/8/layout/default#2"/>
    <dgm:cxn modelId="{BA181A80-1C00-41F3-B39D-CC5EA1722433}" srcId="{0A0E8835-6D7A-4838-97A1-7DE7D17592F8}" destId="{708A04DC-91CC-4C9E-AA9D-5955721211C8}" srcOrd="1" destOrd="0" parTransId="{8AD4F2F1-82ED-4B6D-8D9D-8512B1D48889}" sibTransId="{516D1F3C-21F9-4DF4-BA46-BF2AF86FDC2C}"/>
    <dgm:cxn modelId="{B3B51F6D-21B7-48B7-9626-AB71998610D6}" type="presOf" srcId="{FDA194E7-1565-49AA-84D1-B5C784363ED7}" destId="{9C9E5A00-26DD-43A8-9E69-345E48E57875}" srcOrd="0" destOrd="0" presId="urn:microsoft.com/office/officeart/2005/8/layout/default#2"/>
    <dgm:cxn modelId="{3745DD6A-4E0A-4B97-9492-7B05716EF2A1}" type="presParOf" srcId="{0FCD1205-9BA1-43A9-B80D-B1364DF81B7C}" destId="{9C9E5A00-26DD-43A8-9E69-345E48E57875}" srcOrd="0" destOrd="0" presId="urn:microsoft.com/office/officeart/2005/8/layout/default#2"/>
    <dgm:cxn modelId="{A2374674-9706-4339-ABFE-A54A60D57A5A}" type="presParOf" srcId="{0FCD1205-9BA1-43A9-B80D-B1364DF81B7C}" destId="{3E15BFE2-704B-48C0-839E-04BF85B26B6D}" srcOrd="1" destOrd="0" presId="urn:microsoft.com/office/officeart/2005/8/layout/default#2"/>
    <dgm:cxn modelId="{E1C67D85-E396-4390-9691-BA0FC5308B87}" type="presParOf" srcId="{0FCD1205-9BA1-43A9-B80D-B1364DF81B7C}" destId="{38CA1E38-C8E1-4D0E-8DD8-4BF03963B880}" srcOrd="2" destOrd="0" presId="urn:microsoft.com/office/officeart/2005/8/layout/default#2"/>
    <dgm:cxn modelId="{945FE4CD-B692-4E9F-8260-F073D8C15F74}" type="presParOf" srcId="{0FCD1205-9BA1-43A9-B80D-B1364DF81B7C}" destId="{77C93609-3D79-4CCB-9C90-21F3E2F1FD7A}" srcOrd="3" destOrd="0" presId="urn:microsoft.com/office/officeart/2005/8/layout/default#2"/>
    <dgm:cxn modelId="{039A6BA7-445C-44F2-A8E8-2008BB62D5E3}" type="presParOf" srcId="{0FCD1205-9BA1-43A9-B80D-B1364DF81B7C}" destId="{C34F2831-1F4D-49CF-8B31-299E98914B16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2AF1D3-53EC-4872-ADB5-BB70DC090D67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4A2DC1B-D200-4835-B8F6-F2C25EDFDAE8}">
      <dgm:prSet phldrT="[Texto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dirty="0">
              <a:solidFill>
                <a:schemeClr val="tx1"/>
              </a:solidFill>
            </a:rPr>
            <a:t>A interação com o meio ambiente é importante desde a vida intrauterina. Além do cuidado com a alimentação, com o uso de drogas, se compreende que através da mãe um redemoinho </a:t>
          </a:r>
          <a:r>
            <a:rPr lang="pt-BR" b="1" dirty="0">
              <a:solidFill>
                <a:schemeClr val="tx1"/>
              </a:solidFill>
            </a:rPr>
            <a:t>de comportamentos, sensações, sentimentos e pensamentos </a:t>
          </a:r>
          <a:r>
            <a:rPr lang="pt-BR" dirty="0">
              <a:solidFill>
                <a:schemeClr val="tx1"/>
              </a:solidFill>
            </a:rPr>
            <a:t>– mergulham o feto num mundo primordial de experiências que dirigem constantemente o desenvolvimento</a:t>
          </a:r>
          <a:endParaRPr lang="pt-BR" b="1" dirty="0">
            <a:solidFill>
              <a:schemeClr val="tx1"/>
            </a:solidFill>
            <a:latin typeface="Arial Rounded MT Bold" pitchFamily="34" charset="0"/>
          </a:endParaRPr>
        </a:p>
      </dgm:t>
    </dgm:pt>
    <dgm:pt modelId="{A43C20D6-6CCB-47D6-9605-1AEEF6128E0C}" type="parTrans" cxnId="{0FC32351-333E-41C3-825D-E451C28DD920}">
      <dgm:prSet/>
      <dgm:spPr/>
      <dgm:t>
        <a:bodyPr/>
        <a:lstStyle/>
        <a:p>
          <a:endParaRPr lang="pt-BR"/>
        </a:p>
      </dgm:t>
    </dgm:pt>
    <dgm:pt modelId="{3C4D68B9-7D9C-4024-AC4F-B11068FACA50}" type="sibTrans" cxnId="{0FC32351-333E-41C3-825D-E451C28DD920}">
      <dgm:prSet/>
      <dgm:spPr/>
      <dgm:t>
        <a:bodyPr/>
        <a:lstStyle/>
        <a:p>
          <a:endParaRPr lang="pt-BR"/>
        </a:p>
      </dgm:t>
    </dgm:pt>
    <dgm:pt modelId="{D5247723-63A8-4502-8BB7-4AD5BDC6DDD7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sz="2000" dirty="0">
              <a:solidFill>
                <a:schemeClr val="tx1"/>
              </a:solidFill>
            </a:rPr>
            <a:t>O impacto monumental dos estados emocionais e sentimentos da mãe sobre o cérebro em desenvolvimento do feto. </a:t>
          </a:r>
          <a:endParaRPr lang="pt-BR" sz="2000" b="1" dirty="0">
            <a:solidFill>
              <a:schemeClr val="tx1"/>
            </a:solidFill>
            <a:latin typeface="Arial Rounded MT Bold" pitchFamily="34" charset="0"/>
          </a:endParaRPr>
        </a:p>
      </dgm:t>
    </dgm:pt>
    <dgm:pt modelId="{4A9EC945-0556-4FA4-8E4A-8B87F96A69D1}" type="sibTrans" cxnId="{0A5B159B-A416-42C9-962B-69FF0B16D2D6}">
      <dgm:prSet/>
      <dgm:spPr/>
      <dgm:t>
        <a:bodyPr/>
        <a:lstStyle/>
        <a:p>
          <a:endParaRPr lang="pt-BR"/>
        </a:p>
      </dgm:t>
    </dgm:pt>
    <dgm:pt modelId="{176A49A9-CFAC-4E30-BDC9-F84DEE34AC49}" type="parTrans" cxnId="{0A5B159B-A416-42C9-962B-69FF0B16D2D6}">
      <dgm:prSet/>
      <dgm:spPr/>
      <dgm:t>
        <a:bodyPr/>
        <a:lstStyle/>
        <a:p>
          <a:endParaRPr lang="pt-BR"/>
        </a:p>
      </dgm:t>
    </dgm:pt>
    <dgm:pt modelId="{2B6AAC26-4CFB-40F9-89F2-F300C8B108A5}" type="pres">
      <dgm:prSet presAssocID="{282AF1D3-53EC-4872-ADB5-BB70DC090D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3B3ACF8-ABC5-4670-B86A-4A6C42DDED9A}" type="pres">
      <dgm:prSet presAssocID="{94A2DC1B-D200-4835-B8F6-F2C25EDFDAE8}" presName="node" presStyleLbl="node1" presStyleIdx="0" presStyleCnt="2" custScaleX="185221" custLinFactNeighborX="-608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37CFEF-85BB-4DF9-9A0F-C9533C3CE99F}" type="pres">
      <dgm:prSet presAssocID="{3C4D68B9-7D9C-4024-AC4F-B11068FACA50}" presName="sibTrans" presStyleCnt="0"/>
      <dgm:spPr/>
    </dgm:pt>
    <dgm:pt modelId="{16F456F1-38F1-4F64-B1F7-A1DF59E5789C}" type="pres">
      <dgm:prSet presAssocID="{D5247723-63A8-4502-8BB7-4AD5BDC6DDD7}" presName="node" presStyleLbl="node1" presStyleIdx="1" presStyleCnt="2" custScaleX="87216" custLinFactNeighborX="1337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1B7B327-16E6-4029-8C87-3524E4E5288F}" type="presOf" srcId="{282AF1D3-53EC-4872-ADB5-BB70DC090D67}" destId="{2B6AAC26-4CFB-40F9-89F2-F300C8B108A5}" srcOrd="0" destOrd="0" presId="urn:microsoft.com/office/officeart/2005/8/layout/default#3"/>
    <dgm:cxn modelId="{0FC32351-333E-41C3-825D-E451C28DD920}" srcId="{282AF1D3-53EC-4872-ADB5-BB70DC090D67}" destId="{94A2DC1B-D200-4835-B8F6-F2C25EDFDAE8}" srcOrd="0" destOrd="0" parTransId="{A43C20D6-6CCB-47D6-9605-1AEEF6128E0C}" sibTransId="{3C4D68B9-7D9C-4024-AC4F-B11068FACA50}"/>
    <dgm:cxn modelId="{A2D37DC1-27ED-4A97-A738-DC4E20143872}" type="presOf" srcId="{D5247723-63A8-4502-8BB7-4AD5BDC6DDD7}" destId="{16F456F1-38F1-4F64-B1F7-A1DF59E5789C}" srcOrd="0" destOrd="0" presId="urn:microsoft.com/office/officeart/2005/8/layout/default#3"/>
    <dgm:cxn modelId="{0A5B159B-A416-42C9-962B-69FF0B16D2D6}" srcId="{282AF1D3-53EC-4872-ADB5-BB70DC090D67}" destId="{D5247723-63A8-4502-8BB7-4AD5BDC6DDD7}" srcOrd="1" destOrd="0" parTransId="{176A49A9-CFAC-4E30-BDC9-F84DEE34AC49}" sibTransId="{4A9EC945-0556-4FA4-8E4A-8B87F96A69D1}"/>
    <dgm:cxn modelId="{D442C82D-CD77-4CBE-8E3C-ACA6274CF454}" type="presOf" srcId="{94A2DC1B-D200-4835-B8F6-F2C25EDFDAE8}" destId="{03B3ACF8-ABC5-4670-B86A-4A6C42DDED9A}" srcOrd="0" destOrd="0" presId="urn:microsoft.com/office/officeart/2005/8/layout/default#3"/>
    <dgm:cxn modelId="{643EB052-B927-49FA-B6CD-200E7ED9B101}" type="presParOf" srcId="{2B6AAC26-4CFB-40F9-89F2-F300C8B108A5}" destId="{03B3ACF8-ABC5-4670-B86A-4A6C42DDED9A}" srcOrd="0" destOrd="0" presId="urn:microsoft.com/office/officeart/2005/8/layout/default#3"/>
    <dgm:cxn modelId="{F235158E-C788-4A53-8FDC-5FC98A2EC5E2}" type="presParOf" srcId="{2B6AAC26-4CFB-40F9-89F2-F300C8B108A5}" destId="{6C37CFEF-85BB-4DF9-9A0F-C9533C3CE99F}" srcOrd="1" destOrd="0" presId="urn:microsoft.com/office/officeart/2005/8/layout/default#3"/>
    <dgm:cxn modelId="{576001B5-1FC2-4915-B4C6-E1978807CED5}" type="presParOf" srcId="{2B6AAC26-4CFB-40F9-89F2-F300C8B108A5}" destId="{16F456F1-38F1-4F64-B1F7-A1DF59E5789C}" srcOrd="2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2AF1D3-53EC-4872-ADB5-BB70DC090D67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4A2DC1B-D200-4835-B8F6-F2C25EDFDAE8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sz="2800" dirty="0">
              <a:solidFill>
                <a:schemeClr val="tx1"/>
              </a:solidFill>
            </a:rPr>
            <a:t>Uma relação segura com um ou dois cuidadores principais leva a um desenvolvimento mais rápido das capacidades emocionais e cognitivas. </a:t>
          </a:r>
          <a:endParaRPr lang="pt-BR" sz="2800" b="1" dirty="0">
            <a:solidFill>
              <a:schemeClr val="tx1"/>
            </a:solidFill>
            <a:latin typeface="Arial Rounded MT Bold" pitchFamily="34" charset="0"/>
          </a:endParaRPr>
        </a:p>
      </dgm:t>
    </dgm:pt>
    <dgm:pt modelId="{A43C20D6-6CCB-47D6-9605-1AEEF6128E0C}" type="parTrans" cxnId="{0FC32351-333E-41C3-825D-E451C28DD920}">
      <dgm:prSet/>
      <dgm:spPr/>
      <dgm:t>
        <a:bodyPr/>
        <a:lstStyle/>
        <a:p>
          <a:endParaRPr lang="pt-BR"/>
        </a:p>
      </dgm:t>
    </dgm:pt>
    <dgm:pt modelId="{3C4D68B9-7D9C-4024-AC4F-B11068FACA50}" type="sibTrans" cxnId="{0FC32351-333E-41C3-825D-E451C28DD920}">
      <dgm:prSet/>
      <dgm:spPr/>
      <dgm:t>
        <a:bodyPr/>
        <a:lstStyle/>
        <a:p>
          <a:endParaRPr lang="pt-BR"/>
        </a:p>
      </dgm:t>
    </dgm:pt>
    <dgm:pt modelId="{F8B4CB55-E880-48A7-B595-0D0A08D344FC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sz="2400" b="1" dirty="0">
              <a:solidFill>
                <a:schemeClr val="tx1"/>
              </a:solidFill>
              <a:latin typeface="Arial Rounded MT Bold" pitchFamily="34" charset="0"/>
            </a:rPr>
            <a:t>Colo</a:t>
          </a:r>
        </a:p>
        <a:p>
          <a:r>
            <a:rPr lang="pt-BR" sz="2400" b="1" dirty="0">
              <a:solidFill>
                <a:schemeClr val="tx1"/>
              </a:solidFill>
              <a:latin typeface="Arial Rounded MT Bold" pitchFamily="34" charset="0"/>
            </a:rPr>
            <a:t>Olhar </a:t>
          </a:r>
        </a:p>
        <a:p>
          <a:r>
            <a:rPr lang="pt-BR" sz="2400" b="1" dirty="0">
              <a:solidFill>
                <a:schemeClr val="tx1"/>
              </a:solidFill>
              <a:latin typeface="Arial Rounded MT Bold" pitchFamily="34" charset="0"/>
            </a:rPr>
            <a:t>Toque</a:t>
          </a:r>
        </a:p>
      </dgm:t>
    </dgm:pt>
    <dgm:pt modelId="{4B295EE4-4B9F-40C0-8A0D-150B62AB33C6}" type="parTrans" cxnId="{6BFF4D1E-D413-4C06-9D05-319655E34555}">
      <dgm:prSet/>
      <dgm:spPr/>
      <dgm:t>
        <a:bodyPr/>
        <a:lstStyle/>
        <a:p>
          <a:endParaRPr lang="pt-BR"/>
        </a:p>
      </dgm:t>
    </dgm:pt>
    <dgm:pt modelId="{C2BBC556-CFF3-4BDB-A579-9C8486C66837}" type="sibTrans" cxnId="{6BFF4D1E-D413-4C06-9D05-319655E34555}">
      <dgm:prSet/>
      <dgm:spPr/>
      <dgm:t>
        <a:bodyPr/>
        <a:lstStyle/>
        <a:p>
          <a:endParaRPr lang="pt-BR"/>
        </a:p>
      </dgm:t>
    </dgm:pt>
    <dgm:pt modelId="{2B6AAC26-4CFB-40F9-89F2-F300C8B108A5}" type="pres">
      <dgm:prSet presAssocID="{282AF1D3-53EC-4872-ADB5-BB70DC090D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3B3ACF8-ABC5-4670-B86A-4A6C42DDED9A}" type="pres">
      <dgm:prSet presAssocID="{94A2DC1B-D200-4835-B8F6-F2C25EDFDAE8}" presName="node" presStyleLbl="node1" presStyleIdx="0" presStyleCnt="2" custScaleX="14644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37CFEF-85BB-4DF9-9A0F-C9533C3CE99F}" type="pres">
      <dgm:prSet presAssocID="{3C4D68B9-7D9C-4024-AC4F-B11068FACA50}" presName="sibTrans" presStyleCnt="0"/>
      <dgm:spPr/>
    </dgm:pt>
    <dgm:pt modelId="{C583CA19-5A0F-42C8-9ADF-FFD7AF483DC7}" type="pres">
      <dgm:prSet presAssocID="{F8B4CB55-E880-48A7-B595-0D0A08D344FC}" presName="node" presStyleLbl="node1" presStyleIdx="1" presStyleCnt="2" custScaleX="1472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5CED56E-758C-4E50-8F2A-84D3EA1BE322}" type="presOf" srcId="{282AF1D3-53EC-4872-ADB5-BB70DC090D67}" destId="{2B6AAC26-4CFB-40F9-89F2-F300C8B108A5}" srcOrd="0" destOrd="0" presId="urn:microsoft.com/office/officeart/2005/8/layout/default#4"/>
    <dgm:cxn modelId="{4BC96882-0068-4BA0-961F-CD1DB503D9A1}" type="presOf" srcId="{F8B4CB55-E880-48A7-B595-0D0A08D344FC}" destId="{C583CA19-5A0F-42C8-9ADF-FFD7AF483DC7}" srcOrd="0" destOrd="0" presId="urn:microsoft.com/office/officeart/2005/8/layout/default#4"/>
    <dgm:cxn modelId="{6BFF4D1E-D413-4C06-9D05-319655E34555}" srcId="{282AF1D3-53EC-4872-ADB5-BB70DC090D67}" destId="{F8B4CB55-E880-48A7-B595-0D0A08D344FC}" srcOrd="1" destOrd="0" parTransId="{4B295EE4-4B9F-40C0-8A0D-150B62AB33C6}" sibTransId="{C2BBC556-CFF3-4BDB-A579-9C8486C66837}"/>
    <dgm:cxn modelId="{0FC32351-333E-41C3-825D-E451C28DD920}" srcId="{282AF1D3-53EC-4872-ADB5-BB70DC090D67}" destId="{94A2DC1B-D200-4835-B8F6-F2C25EDFDAE8}" srcOrd="0" destOrd="0" parTransId="{A43C20D6-6CCB-47D6-9605-1AEEF6128E0C}" sibTransId="{3C4D68B9-7D9C-4024-AC4F-B11068FACA50}"/>
    <dgm:cxn modelId="{A27FB7E6-2679-4946-95AA-0E07997A7F41}" type="presOf" srcId="{94A2DC1B-D200-4835-B8F6-F2C25EDFDAE8}" destId="{03B3ACF8-ABC5-4670-B86A-4A6C42DDED9A}" srcOrd="0" destOrd="0" presId="urn:microsoft.com/office/officeart/2005/8/layout/default#4"/>
    <dgm:cxn modelId="{DD4358C8-78DB-498A-ACED-E917DF8D175C}" type="presParOf" srcId="{2B6AAC26-4CFB-40F9-89F2-F300C8B108A5}" destId="{03B3ACF8-ABC5-4670-B86A-4A6C42DDED9A}" srcOrd="0" destOrd="0" presId="urn:microsoft.com/office/officeart/2005/8/layout/default#4"/>
    <dgm:cxn modelId="{F5856168-F1FD-45E1-9F85-1CC37E18D9D7}" type="presParOf" srcId="{2B6AAC26-4CFB-40F9-89F2-F300C8B108A5}" destId="{6C37CFEF-85BB-4DF9-9A0F-C9533C3CE99F}" srcOrd="1" destOrd="0" presId="urn:microsoft.com/office/officeart/2005/8/layout/default#4"/>
    <dgm:cxn modelId="{9D2B3DC5-C9B2-4CB8-BD5A-20E0958D2A3B}" type="presParOf" srcId="{2B6AAC26-4CFB-40F9-89F2-F300C8B108A5}" destId="{C583CA19-5A0F-42C8-9ADF-FFD7AF483DC7}" srcOrd="2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2AF1D3-53EC-4872-ADB5-BB70DC090D67}" type="doc">
      <dgm:prSet loTypeId="urn:microsoft.com/office/officeart/2005/8/layout/default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4A2DC1B-D200-4835-B8F6-F2C25EDFDAE8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sz="2800" dirty="0">
              <a:solidFill>
                <a:schemeClr val="tx1"/>
              </a:solidFill>
              <a:latin typeface="Arial Rounded MT Bold" pitchFamily="34" charset="0"/>
            </a:rPr>
            <a:t>Bebês e seus pais estão biologicamente predispostos a se apegarem entre si, e o apego promove a sobrevivência da criança.</a:t>
          </a:r>
          <a:endParaRPr lang="pt-BR" sz="2800" b="1" dirty="0">
            <a:solidFill>
              <a:schemeClr val="tx1"/>
            </a:solidFill>
            <a:latin typeface="Arial Rounded MT Bold" pitchFamily="34" charset="0"/>
          </a:endParaRPr>
        </a:p>
      </dgm:t>
    </dgm:pt>
    <dgm:pt modelId="{A43C20D6-6CCB-47D6-9605-1AEEF6128E0C}" type="parTrans" cxnId="{0FC32351-333E-41C3-825D-E451C28DD920}">
      <dgm:prSet/>
      <dgm:spPr/>
      <dgm:t>
        <a:bodyPr/>
        <a:lstStyle/>
        <a:p>
          <a:endParaRPr lang="pt-BR"/>
        </a:p>
      </dgm:t>
    </dgm:pt>
    <dgm:pt modelId="{3C4D68B9-7D9C-4024-AC4F-B11068FACA50}" type="sibTrans" cxnId="{0FC32351-333E-41C3-825D-E451C28DD920}">
      <dgm:prSet/>
      <dgm:spPr/>
      <dgm:t>
        <a:bodyPr/>
        <a:lstStyle/>
        <a:p>
          <a:endParaRPr lang="pt-BR"/>
        </a:p>
      </dgm:t>
    </dgm:pt>
    <dgm:pt modelId="{2B6AAC26-4CFB-40F9-89F2-F300C8B108A5}" type="pres">
      <dgm:prSet presAssocID="{282AF1D3-53EC-4872-ADB5-BB70DC090D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3B3ACF8-ABC5-4670-B86A-4A6C42DDED9A}" type="pres">
      <dgm:prSet presAssocID="{94A2DC1B-D200-4835-B8F6-F2C25EDFDAE8}" presName="node" presStyleLbl="node1" presStyleIdx="0" presStyleCnt="1" custScaleY="114211" custLinFactNeighborX="28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FC32351-333E-41C3-825D-E451C28DD920}" srcId="{282AF1D3-53EC-4872-ADB5-BB70DC090D67}" destId="{94A2DC1B-D200-4835-B8F6-F2C25EDFDAE8}" srcOrd="0" destOrd="0" parTransId="{A43C20D6-6CCB-47D6-9605-1AEEF6128E0C}" sibTransId="{3C4D68B9-7D9C-4024-AC4F-B11068FACA50}"/>
    <dgm:cxn modelId="{6EB6B19E-ADC6-426C-B2FC-8794B0E10305}" type="presOf" srcId="{282AF1D3-53EC-4872-ADB5-BB70DC090D67}" destId="{2B6AAC26-4CFB-40F9-89F2-F300C8B108A5}" srcOrd="0" destOrd="0" presId="urn:microsoft.com/office/officeart/2005/8/layout/default#5"/>
    <dgm:cxn modelId="{F9BC17FD-2F88-4E2C-A2B6-DC0645337064}" type="presOf" srcId="{94A2DC1B-D200-4835-B8F6-F2C25EDFDAE8}" destId="{03B3ACF8-ABC5-4670-B86A-4A6C42DDED9A}" srcOrd="0" destOrd="0" presId="urn:microsoft.com/office/officeart/2005/8/layout/default#5"/>
    <dgm:cxn modelId="{8E9E6554-59DA-496D-BD71-89012BE94E71}" type="presParOf" srcId="{2B6AAC26-4CFB-40F9-89F2-F300C8B108A5}" destId="{03B3ACF8-ABC5-4670-B86A-4A6C42DDED9A}" srcOrd="0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32756-6057-4D67-BB6F-D42C007D83CA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17A52-CE97-4BA6-A3FD-4316821675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299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F9FF97-58F4-4A67-8DB5-AD3248CF0DD4}" type="slidenum">
              <a:rPr lang="en-US" altLang="pt-BR">
                <a:latin typeface="Calibri" panose="020F0502020204030204" pitchFamily="34" charset="0"/>
              </a:rPr>
              <a:pPr eaLnBrk="1" hangingPunct="1"/>
              <a:t>2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29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BB2E0-921C-4FB4-8C88-CB627E1933AC}" type="slidenum">
              <a:rPr lang="en-US" altLang="pt-BR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71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BB2E0-921C-4FB4-8C88-CB627E1933AC}" type="slidenum">
              <a:rPr lang="en-US" altLang="pt-BR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71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BB2E0-921C-4FB4-8C88-CB627E1933AC}" type="slidenum">
              <a:rPr lang="en-US" altLang="pt-BR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71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BB2E0-921C-4FB4-8C88-CB627E1933AC}" type="slidenum">
              <a:rPr lang="en-US" altLang="pt-BR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71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BB2E0-921C-4FB4-8C88-CB627E1933AC}" type="slidenum">
              <a:rPr lang="en-US" altLang="pt-BR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71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BB2E0-921C-4FB4-8C88-CB627E1933AC}" type="slidenum">
              <a:rPr lang="en-US" altLang="pt-BR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71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BB2E0-921C-4FB4-8C88-CB627E1933AC}" type="slidenum">
              <a:rPr lang="en-US" altLang="pt-BR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71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BB2E0-921C-4FB4-8C88-CB627E1933AC}" type="slidenum">
              <a:rPr lang="en-US" altLang="pt-BR">
                <a:latin typeface="Calibri" panose="020F0502020204030204" pitchFamily="34" charset="0"/>
              </a:rPr>
              <a:pPr eaLnBrk="1" hangingPunct="1"/>
              <a:t>20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71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BB2E0-921C-4FB4-8C88-CB627E1933AC}" type="slidenum">
              <a:rPr lang="en-US" altLang="pt-BR">
                <a:latin typeface="Calibri" panose="020F0502020204030204" pitchFamily="34" charset="0"/>
              </a:rPr>
              <a:pPr eaLnBrk="1" hangingPunct="1"/>
              <a:t>21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723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522613-923C-4AFB-83CE-D072A84CAD9A}" type="slidenum">
              <a:rPr lang="en-US" altLang="pt-BR">
                <a:latin typeface="Calibri" panose="020F0502020204030204" pitchFamily="34" charset="0"/>
              </a:rPr>
              <a:pPr eaLnBrk="1" hangingPunct="1"/>
              <a:t>3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140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2CF2CE-288B-4787-BF3E-9F526B68F4BB}" type="slidenum">
              <a:rPr lang="en-US" altLang="pt-BR">
                <a:latin typeface="Calibri" panose="020F0502020204030204" pitchFamily="34" charset="0"/>
              </a:rPr>
              <a:pPr eaLnBrk="1" hangingPunct="1"/>
              <a:t>4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757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BB2E0-921C-4FB4-8C88-CB627E1933AC}" type="slidenum">
              <a:rPr lang="en-US" altLang="pt-BR">
                <a:latin typeface="Calibri" panose="020F0502020204030204" pitchFamily="34" charset="0"/>
              </a:rPr>
              <a:pPr eaLnBrk="1" hangingPunct="1"/>
              <a:t>5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71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BB2E0-921C-4FB4-8C88-CB627E1933AC}" type="slidenum">
              <a:rPr lang="en-US" altLang="pt-BR">
                <a:latin typeface="Calibri" panose="020F0502020204030204" pitchFamily="34" charset="0"/>
              </a:rPr>
              <a:pPr eaLnBrk="1" hangingPunct="1"/>
              <a:t>6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71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BB2E0-921C-4FB4-8C88-CB627E1933AC}" type="slidenum">
              <a:rPr lang="en-US" altLang="pt-BR">
                <a:latin typeface="Calibri" panose="020F0502020204030204" pitchFamily="34" charset="0"/>
              </a:rPr>
              <a:pPr eaLnBrk="1" hangingPunct="1"/>
              <a:t>8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71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BB2E0-921C-4FB4-8C88-CB627E1933AC}" type="slidenum">
              <a:rPr lang="en-US" altLang="pt-BR">
                <a:latin typeface="Calibri" panose="020F0502020204030204" pitchFamily="34" charset="0"/>
              </a:rPr>
              <a:pPr eaLnBrk="1" hangingPunct="1"/>
              <a:t>9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71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BB2E0-921C-4FB4-8C88-CB627E1933AC}" type="slidenum">
              <a:rPr lang="en-US" altLang="pt-BR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71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BB2E0-921C-4FB4-8C88-CB627E1933AC}" type="slidenum">
              <a:rPr lang="en-US" altLang="pt-BR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71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CA147-7BA9-46D3-99B8-2DF8FF0F9BE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Mônica da Cunha Oliveira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2081D-BC1F-4190-BE9D-FC9B8B6BE2C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8601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178DF-8B53-4BDE-83AE-DAFF37D26B2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Mônica da Cunha Oliveira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FFA18-A048-4C97-B114-5D3E7EC8452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4414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57634-20CF-40E1-81D5-03A06D69CBC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Mônica da Cunha Oliveira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A3104-5872-458D-B4C5-9D5DB267FF8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96029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437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071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387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571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63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489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2677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0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4541A-7344-4E3D-814D-0615C0229D9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Mônica da Cunha Oliveira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E25-3696-46CB-BCAE-BCE3C003AD0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379908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572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149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6166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9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68394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1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4547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86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619CB-530E-4546-A6B9-75B7B54E6AE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Mônica da Cunha Oliveira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A1B06-4B10-47D6-8F1B-18CA8E0C753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26248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52525-FE4F-4FA2-8213-4C59FC7603EA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Mônica da Cunha Oliveira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45A5E-D9AB-42B1-A6C2-B7080E22ACE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9146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66DB5-BA7D-4798-958E-D409B750FDE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Mônica da Cunha Oliveira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D8F4B-72BB-4C1B-924C-F4E3150F004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5826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6D2CE-F565-4E1C-85E4-4BACDBBE7CC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Mônica da Cunha Oliveira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0C0A4-9B49-45AB-80EE-C7965787587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2824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CA75-3A32-447F-8BEE-B0219DDC748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Mônica da Cunha Oliveira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C5B0E-4AD1-425F-9501-46027169F36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4314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423E4-96B6-44BA-A5E8-2F0D0FACCCB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Mônica da Cunha Oliveira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11658-9906-430F-B4D9-A9E9E4BACCD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29202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B3660-71F6-40DF-99BD-9B4FBC7EBB1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Mônica da Cunha Oliveira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26E48-2F92-4F5B-813D-DB3B8C338B2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4069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title style</a:t>
            </a:r>
            <a:endParaRPr lang="en-US" altLang="pt-B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text styles</a:t>
            </a:r>
          </a:p>
          <a:p>
            <a:pPr lvl="1"/>
            <a:r>
              <a:rPr lang="pt-BR" altLang="pt-BR"/>
              <a:t>Second level</a:t>
            </a:r>
          </a:p>
          <a:p>
            <a:pPr lvl="2"/>
            <a:r>
              <a:rPr lang="pt-BR" altLang="pt-BR"/>
              <a:t>Third level</a:t>
            </a:r>
          </a:p>
          <a:p>
            <a:pPr lvl="3"/>
            <a:r>
              <a:rPr lang="pt-BR" altLang="pt-BR"/>
              <a:t>Fourth level</a:t>
            </a:r>
          </a:p>
          <a:p>
            <a:pPr lvl="4"/>
            <a:r>
              <a:rPr lang="pt-BR" altLang="pt-BR"/>
              <a:t>Fifth level</a:t>
            </a:r>
            <a:endParaRPr lang="en-US" alt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D0E7EB51-50D3-4CB9-AD9E-8B3E0F4CB2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9/27/2018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Mônica da Cunha Oliveira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8B4D3DF6-41C0-49E9-BA94-FF230F828E49}" type="slidenum">
              <a:rPr lang="en-US" altLang="pt-BR" smtClean="0"/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2337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B4F24-0D0F-4429-91A1-F0EAA6C25FF0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BB75BF-89DA-435B-BCCC-669F1E33A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46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br/scielo.php?script=sci_arttext&amp;pid=S1519-38292001000200002&amp;lng=en&amp;nrm=iso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2343955"/>
            <a:ext cx="7766936" cy="341290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</a:rPr>
              <a:t>Questões do desenvolvimento na primeira infância:</a:t>
            </a:r>
          </a:p>
          <a:p>
            <a:pPr algn="ctr"/>
            <a:r>
              <a:rPr lang="pt-BR" sz="3200" b="1" dirty="0">
                <a:solidFill>
                  <a:schemeClr val="tx1"/>
                </a:solidFill>
              </a:rPr>
              <a:t>Início do relacionamento pais-filho </a:t>
            </a:r>
          </a:p>
          <a:p>
            <a:pPr algn="ctr"/>
            <a:endParaRPr lang="pt-BR" sz="3200" b="1" dirty="0">
              <a:solidFill>
                <a:schemeClr val="tx1"/>
              </a:solidFill>
            </a:endParaRPr>
          </a:p>
          <a:p>
            <a:pPr algn="ctr"/>
            <a:r>
              <a:rPr lang="pt-BR" sz="2000" dirty="0">
                <a:solidFill>
                  <a:schemeClr val="tx1"/>
                </a:solidFill>
              </a:rPr>
              <a:t>DESENVOLVIMENTO DO CICLO DE VIDA </a:t>
            </a:r>
          </a:p>
          <a:p>
            <a:pPr algn="ctr"/>
            <a:r>
              <a:rPr lang="pt-BR" sz="1400" b="1" dirty="0">
                <a:solidFill>
                  <a:schemeClr val="tx1"/>
                </a:solidFill>
              </a:rPr>
              <a:t>MONICA OLIVEIRA</a:t>
            </a:r>
          </a:p>
          <a:p>
            <a:pPr algn="ctr"/>
            <a:r>
              <a:rPr lang="pt-BR" sz="1400" b="1" dirty="0">
                <a:solidFill>
                  <a:schemeClr val="tx1"/>
                </a:solidFill>
              </a:rPr>
              <a:t>YASMIN OLIVEIRA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203" y="721217"/>
            <a:ext cx="4124727" cy="98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083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1468193" y="98426"/>
            <a:ext cx="901521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Apego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05308" y="1867437"/>
            <a:ext cx="109212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sng" dirty="0"/>
              <a:t>Apego desorganizado-desorientado: </a:t>
            </a:r>
            <a:r>
              <a:rPr lang="pt-BR" sz="2800" dirty="0"/>
              <a:t>não possuem uma estratégia coesa para lidar com o estresse da ausência do principal cuidador. Apresentam comportamentos  contraditórios, repetitivos ou mal direcionados. </a:t>
            </a:r>
          </a:p>
          <a:p>
            <a:r>
              <a:rPr lang="pt-BR" sz="2800" dirty="0" err="1"/>
              <a:t>Ex</a:t>
            </a:r>
            <a:r>
              <a:rPr lang="pt-BR" sz="2800" dirty="0"/>
              <a:t>: procuram intimidade com o estranho e não com a mãe. </a:t>
            </a:r>
          </a:p>
          <a:p>
            <a:endParaRPr lang="pt-BR" sz="2800" dirty="0"/>
          </a:p>
          <a:p>
            <a:pPr algn="ctr"/>
            <a:r>
              <a:rPr lang="pt-BR" sz="2800" dirty="0">
                <a:solidFill>
                  <a:srgbClr val="7030A0"/>
                </a:solidFill>
              </a:rPr>
              <a:t>-&gt; o que define é a volta do cuidador</a:t>
            </a:r>
          </a:p>
          <a:p>
            <a:pPr algn="ctr"/>
            <a:endParaRPr lang="pt-BR" sz="2800" dirty="0">
              <a:solidFill>
                <a:srgbClr val="7030A0"/>
              </a:solidFill>
            </a:endParaRPr>
          </a:p>
          <a:p>
            <a:pPr algn="ctr"/>
            <a:r>
              <a:rPr lang="pt-BR" sz="2800" dirty="0"/>
              <a:t>Apego seguro = Confiança</a:t>
            </a:r>
          </a:p>
          <a:p>
            <a:pPr algn="ctr"/>
            <a:r>
              <a:rPr lang="pt-BR" sz="2800" dirty="0"/>
              <a:t>Apego inseguro = Desconfiança</a:t>
            </a:r>
          </a:p>
          <a:p>
            <a:pPr algn="ctr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76242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1468193" y="98426"/>
            <a:ext cx="901521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Apego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05308" y="1867437"/>
            <a:ext cx="105091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Bebês raramente reagem negativamente a estranhos antes dos 6 meses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Entre os 6 e 12 meses é comum uma ansiedade quando o cuidador se ausenta (ansiedade de separação)</a:t>
            </a:r>
          </a:p>
          <a:p>
            <a:r>
              <a:rPr lang="pt-BR" sz="2800" dirty="0"/>
              <a:t>     e a ansiedade diante de estranhos – cautela com pessoas que não conhece. </a:t>
            </a:r>
          </a:p>
          <a:p>
            <a:endParaRPr lang="pt-BR" sz="2800" dirty="0"/>
          </a:p>
          <a:p>
            <a:pPr algn="ctr"/>
            <a:r>
              <a:rPr lang="pt-BR" sz="2800" dirty="0">
                <a:solidFill>
                  <a:srgbClr val="7030A0"/>
                </a:solidFill>
              </a:rPr>
              <a:t>Quanto mais seguro o apego com um adulto atencioso, mais a probabilidade da criança desenvolver a  longo prazo: um bom relacionamento com os outros, autoconfiança, vocabulário maior, emoções mais positivas.</a:t>
            </a:r>
          </a:p>
          <a:p>
            <a:pPr algn="ctr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26639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944822" y="1318490"/>
            <a:ext cx="4554830" cy="5016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4000" dirty="0"/>
              <a:t> </a:t>
            </a:r>
          </a:p>
          <a:p>
            <a:r>
              <a:rPr lang="pt-BR" sz="4000" dirty="0"/>
              <a:t>Perceber com precisão os sinais de apego da criança e responder prontamente e de forma apropriada.</a:t>
            </a:r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473020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1468193" y="98426"/>
            <a:ext cx="901521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Regulação</a:t>
            </a:r>
            <a:r>
              <a:rPr lang="en-US" sz="4800" b="1" dirty="0">
                <a:latin typeface="Arial Rounded MT Bold"/>
                <a:cs typeface="Arial Rounded MT Bold"/>
              </a:rPr>
              <a:t> </a:t>
            </a:r>
            <a:r>
              <a:rPr lang="en-US" sz="4800" b="1" dirty="0" err="1">
                <a:latin typeface="Arial Rounded MT Bold"/>
                <a:cs typeface="Arial Rounded MT Bold"/>
              </a:rPr>
              <a:t>mútua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05308" y="1867437"/>
            <a:ext cx="109212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Bebês são comunicativos (comunicação emocional)</a:t>
            </a:r>
          </a:p>
          <a:p>
            <a:r>
              <a:rPr lang="pt-BR" sz="2800" dirty="0"/>
              <a:t>-&gt; um sorriso, por exemplo, é um convite</a:t>
            </a:r>
          </a:p>
          <a:p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Alta sincronia interacional: quando os cuidadores são sensíveis e respondem de forma apropriada aos sinais da criança – o bebê fica contente e interessado.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Má regulação:  o cuidador ignora um convite para brincar – o bebê poderá sentir-se frustrado ou triste.</a:t>
            </a:r>
          </a:p>
          <a:p>
            <a:pPr algn="ctr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90413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1468193" y="98426"/>
            <a:ext cx="901521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Referenciação</a:t>
            </a:r>
            <a:r>
              <a:rPr lang="en-US" sz="4800" b="1" dirty="0">
                <a:latin typeface="Arial Rounded MT Bold"/>
                <a:cs typeface="Arial Rounded MT Bold"/>
              </a:rPr>
              <a:t> social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05308" y="1867437"/>
            <a:ext cx="109212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Compreensão de uma situação ambígua baseada na percepção de outra pessoa.</a:t>
            </a:r>
          </a:p>
          <a:p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 Diante de um desconhecido ou de um novo brinquedo, o bebê olha para seu cuidador. É uma busca por informação emocional para orientar seu comportamento. </a:t>
            </a:r>
          </a:p>
        </p:txBody>
      </p:sp>
    </p:spTree>
    <p:extLst>
      <p:ext uri="{BB962C8B-B14F-4D97-AF65-F5344CB8AC3E}">
        <p14:creationId xmlns:p14="http://schemas.microsoft.com/office/powerpoint/2010/main" val="3876738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1468193" y="98426"/>
            <a:ext cx="901521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Senso</a:t>
            </a:r>
            <a:r>
              <a:rPr lang="en-US" sz="4800" b="1" dirty="0">
                <a:latin typeface="Arial Rounded MT Bold"/>
                <a:cs typeface="Arial Rounded MT Bold"/>
              </a:rPr>
              <a:t> de </a:t>
            </a:r>
            <a:r>
              <a:rPr lang="en-US" sz="4800" b="1" dirty="0" err="1">
                <a:latin typeface="Arial Rounded MT Bold"/>
                <a:cs typeface="Arial Rounded MT Bold"/>
              </a:rPr>
              <a:t>identidade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05308" y="1867437"/>
            <a:ext cx="109212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Do 1º ao 3º ano se dá emergência da identidade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Aos 3 meses os bebês prestam atenção a sua imagem no espelho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Entre 4 e 9 meses demonstram mais interesse em imagens dos outros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Entre 15 e 18 meses se desenvolve a autoconsciência - consciência de si como ser distinto e identificável</a:t>
            </a:r>
          </a:p>
          <a:p>
            <a:r>
              <a:rPr lang="pt-BR" sz="2800" dirty="0" err="1"/>
              <a:t>Ex</a:t>
            </a:r>
            <a:r>
              <a:rPr lang="pt-BR" sz="2800" dirty="0"/>
              <a:t>: tarefa do Ruge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Entre 20 e 24 meses crianças pequenas começam a usar os pronomes na primeira pessoa</a:t>
            </a:r>
          </a:p>
        </p:txBody>
      </p:sp>
    </p:spTree>
    <p:extLst>
      <p:ext uri="{BB962C8B-B14F-4D97-AF65-F5344CB8AC3E}">
        <p14:creationId xmlns:p14="http://schemas.microsoft.com/office/powerpoint/2010/main" val="2053700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1468193" y="98426"/>
            <a:ext cx="901521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Autonomia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05308" y="1867437"/>
            <a:ext cx="109212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Entre 18 meses e 3 anos: autonomia X vergonha e dúvida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“Eu fazer”: testam as noções que são indivíduos, que tem controle sobre o mundo.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O treinamento do controle das necessidades fisiológicas é um passo importante em direção a autonomia e ao autocontrole. </a:t>
            </a:r>
          </a:p>
        </p:txBody>
      </p:sp>
    </p:spTree>
    <p:extLst>
      <p:ext uri="{BB962C8B-B14F-4D97-AF65-F5344CB8AC3E}">
        <p14:creationId xmlns:p14="http://schemas.microsoft.com/office/powerpoint/2010/main" val="2783479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1468193" y="98426"/>
            <a:ext cx="901521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Irmãos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50006" y="1532583"/>
            <a:ext cx="103159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Conflitos com os irmãos podem tornar-se um veículo para a compreensão das relações sociais.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-&gt; Lições e habilidades aprendidas nas interações com os irmãos são passadas para os relacionamentos fora de casa</a:t>
            </a:r>
          </a:p>
          <a:p>
            <a:pPr algn="just"/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Quanto mais o apego dos irmãos aos pais for um apego seguro, melhor será o relacionamento entre eles. </a:t>
            </a:r>
          </a:p>
        </p:txBody>
      </p:sp>
    </p:spTree>
    <p:extLst>
      <p:ext uri="{BB962C8B-B14F-4D97-AF65-F5344CB8AC3E}">
        <p14:creationId xmlns:p14="http://schemas.microsoft.com/office/powerpoint/2010/main" val="3055790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1481072" y="98426"/>
            <a:ext cx="901521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Outras</a:t>
            </a:r>
            <a:r>
              <a:rPr lang="en-US" sz="4800" b="1" dirty="0">
                <a:latin typeface="Arial Rounded MT Bold"/>
                <a:cs typeface="Arial Rounded MT Bold"/>
              </a:rPr>
              <a:t> </a:t>
            </a:r>
            <a:r>
              <a:rPr lang="en-US" sz="4800" b="1" dirty="0" err="1">
                <a:latin typeface="Arial Rounded MT Bold"/>
                <a:cs typeface="Arial Rounded MT Bold"/>
              </a:rPr>
              <a:t>crianças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50006" y="1687131"/>
            <a:ext cx="103159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Nos primeiros meses os bebês olham e sorriem para outras pessoas.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Por volta de 1 ano os bebês prestam menos atenção as outras pessoas, estão preocupados em andar e manipular objetos.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Entre 1 ano (1 ½ ) até quase 3 anos a criança demostra cada vez mais interesse no que as outras crianças fazem.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-&gt; Crianças pequenas aprendem imitando uma às outras</a:t>
            </a:r>
          </a:p>
        </p:txBody>
      </p:sp>
    </p:spTree>
    <p:extLst>
      <p:ext uri="{BB962C8B-B14F-4D97-AF65-F5344CB8AC3E}">
        <p14:creationId xmlns:p14="http://schemas.microsoft.com/office/powerpoint/2010/main" val="1664804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1468193" y="98426"/>
            <a:ext cx="901521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Maus-tratos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14401" y="1468189"/>
            <a:ext cx="101356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Por a criança em risco, propositadamente ou quando isso poderia ter sido evitado.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u="sng" dirty="0"/>
              <a:t>Abuso físico</a:t>
            </a:r>
            <a:r>
              <a:rPr lang="pt-BR" sz="2800" dirty="0"/>
              <a:t>: ferimentos causados por socos, espancamentos, chutes ou queimaduras. </a:t>
            </a:r>
          </a:p>
          <a:p>
            <a:pPr algn="just"/>
            <a:r>
              <a:rPr lang="pt-BR" sz="2800" u="sng" dirty="0"/>
              <a:t>Negligência</a:t>
            </a:r>
            <a:r>
              <a:rPr lang="pt-BR" sz="2800" dirty="0"/>
              <a:t>: não atendimento as necessidades básicas da criança, como alimento, vestuário, assistência médica, proteção e supervisão. </a:t>
            </a:r>
          </a:p>
          <a:p>
            <a:pPr algn="just"/>
            <a:r>
              <a:rPr lang="pt-BR" sz="2800" u="sng" dirty="0"/>
              <a:t>Abuso sexual</a:t>
            </a:r>
            <a:r>
              <a:rPr lang="pt-BR" sz="2800" dirty="0"/>
              <a:t>: qualquer atividade sexual que envolva uma criança e uma pessoa mais velha.</a:t>
            </a:r>
          </a:p>
          <a:p>
            <a:pPr algn="just"/>
            <a:r>
              <a:rPr lang="pt-BR" sz="2800" u="sng" dirty="0"/>
              <a:t>Maus-tratos emocionais: </a:t>
            </a:r>
            <a:r>
              <a:rPr lang="pt-BR" sz="2800" dirty="0"/>
              <a:t>incluem rejeição, </a:t>
            </a:r>
            <a:r>
              <a:rPr lang="pt-BR" sz="2800" dirty="0" err="1"/>
              <a:t>aterrorização</a:t>
            </a:r>
            <a:r>
              <a:rPr lang="pt-BR" sz="2800" dirty="0"/>
              <a:t>, isolamento, exploração, </a:t>
            </a:r>
            <a:r>
              <a:rPr lang="pt-BR" sz="2800" dirty="0" err="1"/>
              <a:t>ridicularização</a:t>
            </a:r>
            <a:r>
              <a:rPr lang="pt-BR" sz="2800" dirty="0"/>
              <a:t> ou negação de apoio emocional e a afeição.</a:t>
            </a:r>
          </a:p>
        </p:txBody>
      </p:sp>
    </p:spTree>
    <p:extLst>
      <p:ext uri="{BB962C8B-B14F-4D97-AF65-F5344CB8AC3E}">
        <p14:creationId xmlns:p14="http://schemas.microsoft.com/office/powerpoint/2010/main" val="159458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4"/>
          <p:cNvSpPr/>
          <p:nvPr/>
        </p:nvSpPr>
        <p:spPr>
          <a:xfrm>
            <a:off x="2425700" y="98426"/>
            <a:ext cx="734060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Matrizes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1851804" y="1397001"/>
          <a:ext cx="8488392" cy="2398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7176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1468193" y="98426"/>
            <a:ext cx="901521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Violência</a:t>
            </a:r>
            <a:r>
              <a:rPr lang="en-US" sz="4800" b="1" dirty="0">
                <a:latin typeface="Arial Rounded MT Bold"/>
                <a:cs typeface="Arial Rounded MT Bold"/>
              </a:rPr>
              <a:t> contra a </a:t>
            </a:r>
            <a:r>
              <a:rPr lang="en-US" sz="4800" b="1" dirty="0" err="1">
                <a:latin typeface="Arial Rounded MT Bold"/>
                <a:cs typeface="Arial Rounded MT Bold"/>
              </a:rPr>
              <a:t>criança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50006" y="1867437"/>
            <a:ext cx="103159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A violência contra a criança e o adolescente é todo ato ou omissão cometidos por pais, parentes, outras pessoas e instituições, capazes de causar dano físico, sexual e/ou psicológico à vítima.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No Brasil podemos distinguir uma violência estrutural, cujas expressões mais fortes são o trabalho infantil, a existência de crianças vivendo nas ruas e em instituições fechadas; uma violência social, cujas mais vivas expressões se configuram na violência doméstica; uma violência delinquencial, na qual as crianças são vítimas e atores.</a:t>
            </a:r>
          </a:p>
        </p:txBody>
      </p:sp>
    </p:spTree>
    <p:extLst>
      <p:ext uri="{BB962C8B-B14F-4D97-AF65-F5344CB8AC3E}">
        <p14:creationId xmlns:p14="http://schemas.microsoft.com/office/powerpoint/2010/main" val="1280199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1468193" y="98426"/>
            <a:ext cx="901521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Referências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50006" y="1867437"/>
            <a:ext cx="103159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 MINAYO, Maria Cecília de Souza. Violência contra crianças e adolescentes: questão social, questão de saúde. Rev. Bras. </a:t>
            </a:r>
            <a:r>
              <a:rPr lang="pt-BR" sz="2800" dirty="0" err="1"/>
              <a:t>Saude</a:t>
            </a:r>
            <a:r>
              <a:rPr lang="pt-BR" sz="2800" dirty="0"/>
              <a:t> Mater. Infant., Recife , v. 1, n. 2, p. 91-102, </a:t>
            </a:r>
            <a:r>
              <a:rPr lang="pt-BR" sz="2800" dirty="0" err="1"/>
              <a:t>Aug</a:t>
            </a:r>
            <a:r>
              <a:rPr lang="pt-BR" sz="2800" dirty="0"/>
              <a:t>. 2001 . </a:t>
            </a:r>
            <a:r>
              <a:rPr lang="pt-BR" sz="2800" dirty="0" err="1"/>
              <a:t>Available</a:t>
            </a:r>
            <a:r>
              <a:rPr lang="pt-BR" sz="2800" dirty="0"/>
              <a:t> </a:t>
            </a:r>
            <a:r>
              <a:rPr lang="pt-BR" sz="2800" dirty="0" err="1"/>
              <a:t>from</a:t>
            </a:r>
            <a:r>
              <a:rPr lang="pt-BR" sz="2800" dirty="0"/>
              <a:t> </a:t>
            </a:r>
            <a:r>
              <a:rPr lang="pt-BR" sz="2800" dirty="0">
                <a:hlinkClick r:id="rId3"/>
              </a:rPr>
              <a:t>http://www.scielo.br/scielo.php?script=sci_arttext&amp;pid=S1519-38292001000200002&amp;lng=en&amp;nrm=iso</a:t>
            </a:r>
            <a:endParaRPr lang="pt-BR" sz="2800" dirty="0"/>
          </a:p>
          <a:p>
            <a:pPr algn="just"/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PAPALIA, Diane E FELDMAN, Ruth. Questões de desenvolvimento na primeira infância(219-225) In: Desenvolvimento Humano.  12 </a:t>
            </a:r>
            <a:r>
              <a:rPr lang="pt-BR" sz="2800" dirty="0" err="1"/>
              <a:t>ed</a:t>
            </a:r>
            <a:r>
              <a:rPr lang="pt-BR" sz="2800" dirty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413946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2425700" y="98426"/>
            <a:ext cx="734060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Útero</a:t>
            </a:r>
            <a:r>
              <a:rPr lang="en-US" sz="4800" b="1" dirty="0">
                <a:latin typeface="Arial Rounded MT Bold"/>
                <a:cs typeface="Arial Rounded MT Bold"/>
              </a:rPr>
              <a:t> </a:t>
            </a:r>
            <a:r>
              <a:rPr lang="en-US" sz="4800" b="1" dirty="0" err="1">
                <a:latin typeface="Arial Rounded MT Bold"/>
                <a:cs typeface="Arial Rounded MT Bold"/>
              </a:rPr>
              <a:t>Materno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513426199"/>
              </p:ext>
            </p:extLst>
          </p:nvPr>
        </p:nvGraphicFramePr>
        <p:xfrm>
          <a:off x="450762" y="1604177"/>
          <a:ext cx="11062952" cy="2543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9250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2425700" y="98426"/>
            <a:ext cx="734060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Braços</a:t>
            </a:r>
            <a:r>
              <a:rPr lang="en-US" sz="4800" b="1" dirty="0">
                <a:latin typeface="Arial Rounded MT Bold"/>
                <a:cs typeface="Arial Rounded MT Bold"/>
              </a:rPr>
              <a:t> </a:t>
            </a:r>
            <a:r>
              <a:rPr lang="en-US" sz="4800" b="1" dirty="0" err="1">
                <a:latin typeface="Arial Rounded MT Bold"/>
                <a:cs typeface="Arial Rounded MT Bold"/>
              </a:rPr>
              <a:t>da</a:t>
            </a:r>
            <a:r>
              <a:rPr lang="en-US" sz="4800" b="1" dirty="0">
                <a:latin typeface="Arial Rounded MT Bold"/>
                <a:cs typeface="Arial Rounded MT Bold"/>
              </a:rPr>
              <a:t> </a:t>
            </a:r>
            <a:r>
              <a:rPr lang="en-US" sz="4800" b="1" dirty="0" err="1">
                <a:latin typeface="Arial Rounded MT Bold"/>
                <a:cs typeface="Arial Rounded MT Bold"/>
              </a:rPr>
              <a:t>Mãe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033817145"/>
              </p:ext>
            </p:extLst>
          </p:nvPr>
        </p:nvGraphicFramePr>
        <p:xfrm>
          <a:off x="412125" y="1622738"/>
          <a:ext cx="5580360" cy="4549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2837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2425700" y="98426"/>
            <a:ext cx="734060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Família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020737341"/>
              </p:ext>
            </p:extLst>
          </p:nvPr>
        </p:nvGraphicFramePr>
        <p:xfrm>
          <a:off x="3981410" y="1992703"/>
          <a:ext cx="4037162" cy="3726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0863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1468193" y="98426"/>
            <a:ext cx="901521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Desenvolvendo</a:t>
            </a:r>
            <a:r>
              <a:rPr lang="en-US" sz="4800" b="1" dirty="0">
                <a:latin typeface="Arial Rounded MT Bold"/>
                <a:cs typeface="Arial Rounded MT Bold"/>
              </a:rPr>
              <a:t> a </a:t>
            </a:r>
            <a:r>
              <a:rPr lang="en-US" sz="4800" b="1" dirty="0" err="1">
                <a:latin typeface="Arial Rounded MT Bold"/>
                <a:cs typeface="Arial Rounded MT Bold"/>
              </a:rPr>
              <a:t>confiança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50006" y="1867437"/>
            <a:ext cx="103159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As primeiras experiências são fundamentais. </a:t>
            </a:r>
          </a:p>
          <a:p>
            <a:pPr algn="just"/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Nos primeiros meses o bebê desenvolve o senso de confiança nas pessoas e nos objetos de seu mundo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algn="ctr"/>
            <a:r>
              <a:rPr lang="pt-BR" sz="2800" dirty="0"/>
              <a:t>Confiança (que lhe permite formar relacionamentos íntimos)</a:t>
            </a:r>
          </a:p>
          <a:p>
            <a:pPr algn="ctr"/>
            <a:r>
              <a:rPr lang="pt-BR" sz="2400" dirty="0">
                <a:solidFill>
                  <a:srgbClr val="7030A0"/>
                </a:solidFill>
              </a:rPr>
              <a:t>-&gt; prevalência: esperança, crença de que poderá satisfazer suas necessidades</a:t>
            </a:r>
          </a:p>
          <a:p>
            <a:pPr algn="ctr"/>
            <a:r>
              <a:rPr lang="pt-BR" sz="2800" b="1" dirty="0"/>
              <a:t>X</a:t>
            </a:r>
          </a:p>
          <a:p>
            <a:pPr algn="ctr"/>
            <a:r>
              <a:rPr lang="pt-BR" sz="2800" dirty="0"/>
              <a:t>Desconfiança (que lhe permite proteger-se)</a:t>
            </a:r>
          </a:p>
          <a:p>
            <a:pPr algn="ctr"/>
            <a:r>
              <a:rPr lang="pt-BR" sz="2400" dirty="0">
                <a:solidFill>
                  <a:srgbClr val="7030A0"/>
                </a:solidFill>
              </a:rPr>
              <a:t>-&gt; prevalência: verá o mundo como hostil e imprevisível </a:t>
            </a:r>
          </a:p>
          <a:p>
            <a:pPr algn="ctr"/>
            <a:endParaRPr lang="pt-BR" sz="2800" dirty="0"/>
          </a:p>
          <a:p>
            <a:pPr algn="ctr"/>
            <a:endParaRPr lang="pt-BR" sz="2800" dirty="0"/>
          </a:p>
          <a:p>
            <a:pPr algn="ctr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71163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79549" y="1249250"/>
            <a:ext cx="2704564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3600" dirty="0"/>
              <a:t>Educação sensível, responsiva e coerente </a:t>
            </a:r>
          </a:p>
        </p:txBody>
      </p:sp>
    </p:spTree>
    <p:extLst>
      <p:ext uri="{BB962C8B-B14F-4D97-AF65-F5344CB8AC3E}">
        <p14:creationId xmlns:p14="http://schemas.microsoft.com/office/powerpoint/2010/main" val="3130773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1468193" y="98426"/>
            <a:ext cx="901521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Apego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50006" y="1867437"/>
            <a:ext cx="103159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Vínculo recíproco e duradouro entre o bebê e o cuidadores, cada um contribuindo para a qualidade do relacionamento.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De um ponto de vista evolucionista, o apego tem valor adaptativo para o bebê, assegurando que suas necessidades psicossociais e físicas sejam satisfeitas.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algn="just"/>
            <a:r>
              <a:rPr lang="pt-BR" sz="2800" dirty="0"/>
              <a:t>-&gt; O apego promove a sobrevivência da criança</a:t>
            </a:r>
          </a:p>
          <a:p>
            <a:pPr algn="ctr"/>
            <a:endParaRPr lang="pt-BR" sz="2800" dirty="0"/>
          </a:p>
          <a:p>
            <a:pPr algn="ctr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06499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/>
          <p:cNvSpPr/>
          <p:nvPr/>
        </p:nvSpPr>
        <p:spPr>
          <a:xfrm>
            <a:off x="1468193" y="98426"/>
            <a:ext cx="9015210" cy="1185863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Arial Rounded MT Bold"/>
                <a:cs typeface="Arial Rounded MT Bold"/>
              </a:rPr>
              <a:t>Apego</a:t>
            </a:r>
            <a:endParaRPr lang="en-US" sz="4800" b="1" dirty="0">
              <a:latin typeface="Arial Rounded MT Bold"/>
              <a:cs typeface="Arial Rounded MT Bold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05308" y="1867437"/>
            <a:ext cx="109212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sng" dirty="0"/>
              <a:t>Apego seguro: </a:t>
            </a:r>
            <a:r>
              <a:rPr lang="pt-BR" sz="2800" dirty="0"/>
              <a:t>podem chorar ou protestar quando o cuidador se ausenta, mas são capazes obter o conforto de que precisam, com eficácia e rapidamente, demonstrando flexibilidade e resiliência, quando diante de situações estressantes. </a:t>
            </a:r>
          </a:p>
          <a:p>
            <a:r>
              <a:rPr lang="pt-BR" sz="2800" u="sng" dirty="0"/>
              <a:t>Apego </a:t>
            </a:r>
            <a:r>
              <a:rPr lang="pt-BR" sz="2800" u="sng" dirty="0" err="1"/>
              <a:t>evitativo</a:t>
            </a:r>
            <a:r>
              <a:rPr lang="pt-BR" sz="2800" dirty="0"/>
              <a:t>:  demonstram pouca emoção, raramente choram quando separados do cuidador, evitando o contato quando ele retorna. </a:t>
            </a:r>
          </a:p>
          <a:p>
            <a:r>
              <a:rPr lang="pt-BR" sz="2800" u="sng" dirty="0"/>
              <a:t>Apego ambivalente (resistente): </a:t>
            </a:r>
            <a:r>
              <a:rPr lang="pt-BR" sz="2800" dirty="0"/>
              <a:t>ficam ansiosos antes mesmo do cuidador se ausentar, ficam mais perturbados quando ele sai. Na volta demonstram com raiva buscar contato, ao mesmo tempo que dão chutes e se contorcem. </a:t>
            </a:r>
          </a:p>
          <a:p>
            <a:pPr algn="ctr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8594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1158</Words>
  <Application>Microsoft Office PowerPoint</Application>
  <PresentationFormat>Widescreen</PresentationFormat>
  <Paragraphs>126</Paragraphs>
  <Slides>21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21</vt:i4>
      </vt:variant>
    </vt:vector>
  </HeadingPairs>
  <TitlesOfParts>
    <vt:vector size="28" baseType="lpstr">
      <vt:lpstr>Arial</vt:lpstr>
      <vt:lpstr>Arial Rounded MT Bold</vt:lpstr>
      <vt:lpstr>Calibri</vt:lpstr>
      <vt:lpstr>Trebuchet MS</vt:lpstr>
      <vt:lpstr>Wingdings 3</vt:lpstr>
      <vt:lpstr>Office Theme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Mônica Oliveira</dc:creator>
  <cp:lastModifiedBy>Carla da Silva Santos</cp:lastModifiedBy>
  <cp:revision>109</cp:revision>
  <dcterms:created xsi:type="dcterms:W3CDTF">2016-01-28T21:59:03Z</dcterms:created>
  <dcterms:modified xsi:type="dcterms:W3CDTF">2018-09-27T11:42:53Z</dcterms:modified>
</cp:coreProperties>
</file>