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75" r:id="rId4"/>
    <p:sldId id="276" r:id="rId5"/>
    <p:sldId id="278" r:id="rId6"/>
    <p:sldId id="279" r:id="rId7"/>
    <p:sldId id="292" r:id="rId8"/>
    <p:sldId id="280" r:id="rId9"/>
    <p:sldId id="281" r:id="rId10"/>
    <p:sldId id="282" r:id="rId11"/>
    <p:sldId id="283" r:id="rId12"/>
    <p:sldId id="284" r:id="rId13"/>
    <p:sldId id="285" r:id="rId14"/>
    <p:sldId id="286" r:id="rId15"/>
    <p:sldId id="288" r:id="rId16"/>
    <p:sldId id="289" r:id="rId17"/>
    <p:sldId id="291" r:id="rId18"/>
    <p:sldId id="293" r:id="rId19"/>
    <p:sldId id="294" r:id="rId20"/>
    <p:sldId id="296" r:id="rId21"/>
    <p:sldId id="297" r:id="rId22"/>
    <p:sldId id="300" r:id="rId2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9" autoAdjust="0"/>
    <p:restoredTop sz="94660"/>
  </p:normalViewPr>
  <p:slideViewPr>
    <p:cSldViewPr snapToGrid="0">
      <p:cViewPr varScale="1">
        <p:scale>
          <a:sx n="74" d="100"/>
          <a:sy n="74" d="100"/>
        </p:scale>
        <p:origin x="56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B7FCBD49-531B-48D8-9ECF-C2FC89E46ED1}" type="datetimeFigureOut">
              <a:rPr lang="pt-BR" smtClean="0"/>
              <a:t>27/09/2018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E236104-26C0-4ED0-81E5-C30BE6F6AB25}" type="slidenum">
              <a:rPr lang="pt-BR" smtClean="0"/>
              <a:t>‹nº›</a:t>
            </a:fld>
            <a:endParaRPr lang="pt-BR"/>
          </a:p>
        </p:txBody>
      </p:sp>
    </p:spTree>
    <p:extLst>
      <p:ext uri="{BB962C8B-B14F-4D97-AF65-F5344CB8AC3E}">
        <p14:creationId xmlns:p14="http://schemas.microsoft.com/office/powerpoint/2010/main" val="229835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7FCBD49-531B-48D8-9ECF-C2FC89E46ED1}" type="datetimeFigureOut">
              <a:rPr lang="pt-BR" smtClean="0"/>
              <a:t>27/09/2018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E236104-26C0-4ED0-81E5-C30BE6F6AB25}" type="slidenum">
              <a:rPr lang="pt-BR" smtClean="0"/>
              <a:t>‹nº›</a:t>
            </a:fld>
            <a:endParaRPr lang="pt-BR"/>
          </a:p>
        </p:txBody>
      </p:sp>
    </p:spTree>
    <p:extLst>
      <p:ext uri="{BB962C8B-B14F-4D97-AF65-F5344CB8AC3E}">
        <p14:creationId xmlns:p14="http://schemas.microsoft.com/office/powerpoint/2010/main" val="3024708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7FCBD49-531B-48D8-9ECF-C2FC89E46ED1}" type="datetimeFigureOut">
              <a:rPr lang="pt-BR" smtClean="0"/>
              <a:t>27/09/2018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E236104-26C0-4ED0-81E5-C30BE6F6AB25}" type="slidenum">
              <a:rPr lang="pt-BR" smtClean="0"/>
              <a:t>‹nº›</a:t>
            </a:fld>
            <a:endParaRPr lang="pt-BR"/>
          </a:p>
        </p:txBody>
      </p:sp>
    </p:spTree>
    <p:extLst>
      <p:ext uri="{BB962C8B-B14F-4D97-AF65-F5344CB8AC3E}">
        <p14:creationId xmlns:p14="http://schemas.microsoft.com/office/powerpoint/2010/main" val="2315772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7FCBD49-531B-48D8-9ECF-C2FC89E46ED1}" type="datetimeFigureOut">
              <a:rPr lang="pt-BR" smtClean="0"/>
              <a:t>27/09/2018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E236104-26C0-4ED0-81E5-C30BE6F6AB25}" type="slidenum">
              <a:rPr lang="pt-BR" smtClean="0"/>
              <a:t>‹nº›</a:t>
            </a:fld>
            <a:endParaRPr lang="pt-BR"/>
          </a:p>
        </p:txBody>
      </p:sp>
    </p:spTree>
    <p:extLst>
      <p:ext uri="{BB962C8B-B14F-4D97-AF65-F5344CB8AC3E}">
        <p14:creationId xmlns:p14="http://schemas.microsoft.com/office/powerpoint/2010/main" val="2213000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B7FCBD49-531B-48D8-9ECF-C2FC89E46ED1}" type="datetimeFigureOut">
              <a:rPr lang="pt-BR" smtClean="0"/>
              <a:t>27/09/2018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E236104-26C0-4ED0-81E5-C30BE6F6AB25}" type="slidenum">
              <a:rPr lang="pt-BR" smtClean="0"/>
              <a:t>‹nº›</a:t>
            </a:fld>
            <a:endParaRPr lang="pt-BR"/>
          </a:p>
        </p:txBody>
      </p:sp>
    </p:spTree>
    <p:extLst>
      <p:ext uri="{BB962C8B-B14F-4D97-AF65-F5344CB8AC3E}">
        <p14:creationId xmlns:p14="http://schemas.microsoft.com/office/powerpoint/2010/main" val="3887001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B7FCBD49-531B-48D8-9ECF-C2FC89E46ED1}" type="datetimeFigureOut">
              <a:rPr lang="pt-BR" smtClean="0"/>
              <a:t>27/09/2018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E236104-26C0-4ED0-81E5-C30BE6F6AB25}" type="slidenum">
              <a:rPr lang="pt-BR" smtClean="0"/>
              <a:t>‹nº›</a:t>
            </a:fld>
            <a:endParaRPr lang="pt-BR"/>
          </a:p>
        </p:txBody>
      </p:sp>
    </p:spTree>
    <p:extLst>
      <p:ext uri="{BB962C8B-B14F-4D97-AF65-F5344CB8AC3E}">
        <p14:creationId xmlns:p14="http://schemas.microsoft.com/office/powerpoint/2010/main" val="313954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B7FCBD49-531B-48D8-9ECF-C2FC89E46ED1}" type="datetimeFigureOut">
              <a:rPr lang="pt-BR" smtClean="0"/>
              <a:t>27/09/2018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E236104-26C0-4ED0-81E5-C30BE6F6AB25}" type="slidenum">
              <a:rPr lang="pt-BR" smtClean="0"/>
              <a:t>‹nº›</a:t>
            </a:fld>
            <a:endParaRPr lang="pt-BR"/>
          </a:p>
        </p:txBody>
      </p:sp>
    </p:spTree>
    <p:extLst>
      <p:ext uri="{BB962C8B-B14F-4D97-AF65-F5344CB8AC3E}">
        <p14:creationId xmlns:p14="http://schemas.microsoft.com/office/powerpoint/2010/main" val="1058185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B7FCBD49-531B-48D8-9ECF-C2FC89E46ED1}" type="datetimeFigureOut">
              <a:rPr lang="pt-BR" smtClean="0"/>
              <a:t>27/09/2018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E236104-26C0-4ED0-81E5-C30BE6F6AB25}" type="slidenum">
              <a:rPr lang="pt-BR" smtClean="0"/>
              <a:t>‹nº›</a:t>
            </a:fld>
            <a:endParaRPr lang="pt-BR"/>
          </a:p>
        </p:txBody>
      </p:sp>
    </p:spTree>
    <p:extLst>
      <p:ext uri="{BB962C8B-B14F-4D97-AF65-F5344CB8AC3E}">
        <p14:creationId xmlns:p14="http://schemas.microsoft.com/office/powerpoint/2010/main" val="571921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7FCBD49-531B-48D8-9ECF-C2FC89E46ED1}" type="datetimeFigureOut">
              <a:rPr lang="pt-BR" smtClean="0"/>
              <a:t>27/09/2018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E236104-26C0-4ED0-81E5-C30BE6F6AB25}" type="slidenum">
              <a:rPr lang="pt-BR" smtClean="0"/>
              <a:t>‹nº›</a:t>
            </a:fld>
            <a:endParaRPr lang="pt-BR"/>
          </a:p>
        </p:txBody>
      </p:sp>
    </p:spTree>
    <p:extLst>
      <p:ext uri="{BB962C8B-B14F-4D97-AF65-F5344CB8AC3E}">
        <p14:creationId xmlns:p14="http://schemas.microsoft.com/office/powerpoint/2010/main" val="38542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B7FCBD49-531B-48D8-9ECF-C2FC89E46ED1}" type="datetimeFigureOut">
              <a:rPr lang="pt-BR" smtClean="0"/>
              <a:t>27/09/2018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E236104-26C0-4ED0-81E5-C30BE6F6AB25}" type="slidenum">
              <a:rPr lang="pt-BR" smtClean="0"/>
              <a:t>‹nº›</a:t>
            </a:fld>
            <a:endParaRPr lang="pt-BR"/>
          </a:p>
        </p:txBody>
      </p:sp>
    </p:spTree>
    <p:extLst>
      <p:ext uri="{BB962C8B-B14F-4D97-AF65-F5344CB8AC3E}">
        <p14:creationId xmlns:p14="http://schemas.microsoft.com/office/powerpoint/2010/main" val="1239393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B7FCBD49-531B-48D8-9ECF-C2FC89E46ED1}" type="datetimeFigureOut">
              <a:rPr lang="pt-BR" smtClean="0"/>
              <a:t>27/09/2018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E236104-26C0-4ED0-81E5-C30BE6F6AB25}" type="slidenum">
              <a:rPr lang="pt-BR" smtClean="0"/>
              <a:t>‹nº›</a:t>
            </a:fld>
            <a:endParaRPr lang="pt-BR"/>
          </a:p>
        </p:txBody>
      </p:sp>
    </p:spTree>
    <p:extLst>
      <p:ext uri="{BB962C8B-B14F-4D97-AF65-F5344CB8AC3E}">
        <p14:creationId xmlns:p14="http://schemas.microsoft.com/office/powerpoint/2010/main" val="3101681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FCBD49-531B-48D8-9ECF-C2FC89E46ED1}" type="datetimeFigureOut">
              <a:rPr lang="pt-BR" smtClean="0"/>
              <a:t>27/09/2018</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236104-26C0-4ED0-81E5-C30BE6F6AB25}" type="slidenum">
              <a:rPr lang="pt-BR" smtClean="0"/>
              <a:t>‹nº›</a:t>
            </a:fld>
            <a:endParaRPr lang="pt-BR"/>
          </a:p>
        </p:txBody>
      </p:sp>
    </p:spTree>
    <p:extLst>
      <p:ext uri="{BB962C8B-B14F-4D97-AF65-F5344CB8AC3E}">
        <p14:creationId xmlns:p14="http://schemas.microsoft.com/office/powerpoint/2010/main" val="1857660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asmincunha@gmail.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youtu.be/tvDLSzExrVk"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planalto.gov.br/ccivil_03/_ato2015-2018/2017/lei/l13465.htm" TargetMode="External"/><Relationship Id="rId2" Type="http://schemas.openxmlformats.org/officeDocument/2006/relationships/hyperlink" Target="http://legislacao.planalto.gov.br/legisla/legislacao.nsf/Viw_Identificacao/lei%2013.465-2017?OpenDocument"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blog.gustavotanaka.com.br/seu-lugar-no-mundo-e26ae0585a4c"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p:cNvPicPr>
            <a:picLocks noChangeAspect="1"/>
          </p:cNvPicPr>
          <p:nvPr/>
        </p:nvPicPr>
        <p:blipFill>
          <a:blip r:embed="rId2"/>
          <a:stretch>
            <a:fillRect/>
          </a:stretch>
        </p:blipFill>
        <p:spPr>
          <a:xfrm>
            <a:off x="8046" y="-32309"/>
            <a:ext cx="12168188" cy="6858000"/>
          </a:xfrm>
          <a:prstGeom prst="rect">
            <a:avLst/>
          </a:prstGeom>
        </p:spPr>
      </p:pic>
      <p:sp>
        <p:nvSpPr>
          <p:cNvPr id="2" name="Título 1"/>
          <p:cNvSpPr>
            <a:spLocks noGrp="1"/>
          </p:cNvSpPr>
          <p:nvPr>
            <p:ph type="ctrTitle"/>
          </p:nvPr>
        </p:nvSpPr>
        <p:spPr>
          <a:xfrm>
            <a:off x="1101012" y="1200995"/>
            <a:ext cx="5635690" cy="1549718"/>
          </a:xfrm>
        </p:spPr>
        <p:txBody>
          <a:bodyPr>
            <a:normAutofit/>
          </a:bodyPr>
          <a:lstStyle/>
          <a:p>
            <a:r>
              <a:rPr lang="pt-BR" b="1" dirty="0"/>
              <a:t>Adulto Maduro</a:t>
            </a:r>
          </a:p>
        </p:txBody>
      </p:sp>
      <p:sp>
        <p:nvSpPr>
          <p:cNvPr id="3" name="Subtítulo 2"/>
          <p:cNvSpPr>
            <a:spLocks noGrp="1"/>
          </p:cNvSpPr>
          <p:nvPr>
            <p:ph type="subTitle" idx="1"/>
          </p:nvPr>
        </p:nvSpPr>
        <p:spPr>
          <a:xfrm>
            <a:off x="1524000" y="3602037"/>
            <a:ext cx="5212702" cy="2051787"/>
          </a:xfrm>
        </p:spPr>
        <p:txBody>
          <a:bodyPr>
            <a:normAutofit/>
          </a:bodyPr>
          <a:lstStyle/>
          <a:p>
            <a:r>
              <a:rPr lang="pt-BR" sz="2800" i="1" dirty="0"/>
              <a:t>Mônica da Cunha Oliveira</a:t>
            </a:r>
            <a:endParaRPr lang="pt-BR" sz="2800" i="1" dirty="0">
              <a:hlinkClick r:id="rId3"/>
            </a:endParaRPr>
          </a:p>
          <a:p>
            <a:r>
              <a:rPr lang="pt-BR" sz="2800" i="1" dirty="0"/>
              <a:t>Yasmin Cunha de Oliveira</a:t>
            </a:r>
          </a:p>
          <a:p>
            <a:r>
              <a:rPr lang="pt-BR" sz="2800" b="1" dirty="0"/>
              <a:t>Desenvolvimento do Ciclo de Vida</a:t>
            </a:r>
          </a:p>
          <a:p>
            <a:endParaRPr lang="pt-BR" sz="2800" b="1" dirty="0"/>
          </a:p>
        </p:txBody>
      </p:sp>
    </p:spTree>
    <p:extLst>
      <p:ext uri="{BB962C8B-B14F-4D97-AF65-F5344CB8AC3E}">
        <p14:creationId xmlns:p14="http://schemas.microsoft.com/office/powerpoint/2010/main" val="3415993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5382" y="160167"/>
            <a:ext cx="9916886" cy="1325563"/>
          </a:xfrm>
        </p:spPr>
        <p:txBody>
          <a:bodyPr>
            <a:normAutofit/>
          </a:bodyPr>
          <a:lstStyle/>
          <a:p>
            <a:r>
              <a:rPr lang="pt-BR" sz="4800" dirty="0"/>
              <a:t>A crise da meia idade</a:t>
            </a:r>
            <a:endParaRPr lang="pt-BR" sz="4800" b="1" dirty="0"/>
          </a:p>
        </p:txBody>
      </p:sp>
      <p:sp>
        <p:nvSpPr>
          <p:cNvPr id="3" name="Espaço Reservado para Conteúdo 2"/>
          <p:cNvSpPr>
            <a:spLocks noGrp="1"/>
          </p:cNvSpPr>
          <p:nvPr>
            <p:ph idx="1"/>
          </p:nvPr>
        </p:nvSpPr>
        <p:spPr>
          <a:xfrm>
            <a:off x="1463040" y="1497724"/>
            <a:ext cx="10219208" cy="5148736"/>
          </a:xfrm>
        </p:spPr>
        <p:txBody>
          <a:bodyPr>
            <a:normAutofit/>
          </a:bodyPr>
          <a:lstStyle/>
          <a:p>
            <a:pPr algn="just">
              <a:lnSpc>
                <a:spcPct val="100000"/>
              </a:lnSpc>
            </a:pPr>
            <a:r>
              <a:rPr lang="pt-BR" dirty="0"/>
              <a:t>Período estressante da vida desencadeado pela revisão e pela reavaliação do passado, ocorrendo caracteristicamente dos 40 aos 45 anos. </a:t>
            </a:r>
          </a:p>
          <a:p>
            <a:pPr algn="just">
              <a:lnSpc>
                <a:spcPct val="100000"/>
              </a:lnSpc>
            </a:pPr>
            <a:r>
              <a:rPr lang="pt-BR" dirty="0"/>
              <a:t>A consciência da mortalidade</a:t>
            </a:r>
          </a:p>
          <a:p>
            <a:pPr algn="just">
              <a:lnSpc>
                <a:spcPct val="100000"/>
              </a:lnSpc>
            </a:pPr>
            <a:r>
              <a:rPr lang="pt-BR" dirty="0"/>
              <a:t>Realização de sonhos da juventude</a:t>
            </a:r>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Tree>
    <p:extLst>
      <p:ext uri="{BB962C8B-B14F-4D97-AF65-F5344CB8AC3E}">
        <p14:creationId xmlns:p14="http://schemas.microsoft.com/office/powerpoint/2010/main" val="81217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5382" y="160167"/>
            <a:ext cx="9916886" cy="1325563"/>
          </a:xfrm>
        </p:spPr>
        <p:txBody>
          <a:bodyPr>
            <a:normAutofit/>
          </a:bodyPr>
          <a:lstStyle/>
          <a:p>
            <a:r>
              <a:rPr lang="pt-BR" sz="4800" dirty="0"/>
              <a:t>Revisão da meia idade</a:t>
            </a:r>
            <a:endParaRPr lang="pt-BR" sz="4800" b="1" dirty="0"/>
          </a:p>
        </p:txBody>
      </p:sp>
      <p:sp>
        <p:nvSpPr>
          <p:cNvPr id="3" name="Espaço Reservado para Conteúdo 2"/>
          <p:cNvSpPr>
            <a:spLocks noGrp="1"/>
          </p:cNvSpPr>
          <p:nvPr>
            <p:ph idx="1"/>
          </p:nvPr>
        </p:nvSpPr>
        <p:spPr>
          <a:xfrm>
            <a:off x="1665026" y="1665026"/>
            <a:ext cx="10017221" cy="4763069"/>
          </a:xfrm>
        </p:spPr>
        <p:txBody>
          <a:bodyPr>
            <a:normAutofit/>
          </a:bodyPr>
          <a:lstStyle/>
          <a:p>
            <a:pPr algn="just">
              <a:lnSpc>
                <a:spcPct val="100000"/>
              </a:lnSpc>
            </a:pPr>
            <a:r>
              <a:rPr lang="pt-BR" dirty="0"/>
              <a:t>Momento de balanço geral, gerando novas descobertas sobre si mesmo e estimulando correções no projeto de vida.</a:t>
            </a:r>
          </a:p>
          <a:p>
            <a:pPr algn="just">
              <a:lnSpc>
                <a:spcPct val="100000"/>
              </a:lnSpc>
            </a:pPr>
            <a:r>
              <a:rPr lang="pt-BR" dirty="0"/>
              <a:t>Revisão da própria história de vida</a:t>
            </a:r>
          </a:p>
          <a:p>
            <a:pPr algn="just">
              <a:lnSpc>
                <a:spcPct val="100000"/>
              </a:lnSpc>
            </a:pPr>
            <a:endParaRPr lang="pt-BR" dirty="0"/>
          </a:p>
          <a:p>
            <a:pPr algn="just">
              <a:lnSpc>
                <a:spcPct val="100000"/>
              </a:lnSpc>
            </a:pPr>
            <a:endParaRPr lang="pt-BR" dirty="0"/>
          </a:p>
          <a:p>
            <a:pPr marL="0" indent="0" algn="just">
              <a:lnSpc>
                <a:spcPct val="100000"/>
              </a:lnSpc>
              <a:buNone/>
            </a:pPr>
            <a:r>
              <a:rPr lang="pt-BR" i="1" dirty="0"/>
              <a:t>“Quarenta anos é a velhice da juventude, mas cinquenta anos é a juventude da velhice” </a:t>
            </a:r>
          </a:p>
          <a:p>
            <a:pPr marL="0" indent="0" algn="just">
              <a:lnSpc>
                <a:spcPct val="100000"/>
              </a:lnSpc>
              <a:buNone/>
            </a:pPr>
            <a:r>
              <a:rPr lang="pt-BR" i="1" dirty="0"/>
              <a:t>Victor Hugo</a:t>
            </a:r>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Tree>
    <p:extLst>
      <p:ext uri="{BB962C8B-B14F-4D97-AF65-F5344CB8AC3E}">
        <p14:creationId xmlns:p14="http://schemas.microsoft.com/office/powerpoint/2010/main" val="2416095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5382" y="160167"/>
            <a:ext cx="9916886" cy="1325563"/>
          </a:xfrm>
        </p:spPr>
        <p:txBody>
          <a:bodyPr>
            <a:normAutofit/>
          </a:bodyPr>
          <a:lstStyle/>
          <a:p>
            <a:r>
              <a:rPr lang="pt-BR" sz="4800" dirty="0"/>
              <a:t>Bem estar psicológico </a:t>
            </a:r>
            <a:endParaRPr lang="pt-BR" sz="4800" b="1" dirty="0"/>
          </a:p>
        </p:txBody>
      </p:sp>
      <p:sp>
        <p:nvSpPr>
          <p:cNvPr id="3" name="Espaço Reservado para Conteúdo 2"/>
          <p:cNvSpPr>
            <a:spLocks noGrp="1"/>
          </p:cNvSpPr>
          <p:nvPr>
            <p:ph idx="1"/>
          </p:nvPr>
        </p:nvSpPr>
        <p:spPr>
          <a:xfrm>
            <a:off x="1665026" y="1665026"/>
            <a:ext cx="10017221" cy="4763069"/>
          </a:xfrm>
        </p:spPr>
        <p:txBody>
          <a:bodyPr>
            <a:normAutofit/>
          </a:bodyPr>
          <a:lstStyle/>
          <a:p>
            <a:pPr algn="just">
              <a:lnSpc>
                <a:spcPct val="100000"/>
              </a:lnSpc>
            </a:pPr>
            <a:r>
              <a:rPr lang="pt-BR" dirty="0"/>
              <a:t>Saúde mental envolve um sentido de bem-estar psicológico que anda de mãos dadas com uma percepção saudável de si mesmo. </a:t>
            </a:r>
          </a:p>
          <a:p>
            <a:pPr algn="just">
              <a:lnSpc>
                <a:spcPct val="100000"/>
              </a:lnSpc>
            </a:pPr>
            <a:r>
              <a:rPr lang="pt-BR" dirty="0"/>
              <a:t>Esse sentido subjetivo de bem estar, ou de felicidade, é a avaliação de uma pessoa de sua própria vida</a:t>
            </a:r>
          </a:p>
          <a:p>
            <a:pPr algn="just">
              <a:lnSpc>
                <a:spcPct val="100000"/>
              </a:lnSpc>
            </a:pPr>
            <a:endParaRPr lang="pt-BR" dirty="0"/>
          </a:p>
          <a:p>
            <a:pPr algn="just">
              <a:lnSpc>
                <a:spcPct val="100000"/>
              </a:lnSpc>
            </a:pPr>
            <a:r>
              <a:rPr lang="pt-BR" dirty="0"/>
              <a:t>A maioria dos adultos relata satisfação com suas vidas.</a:t>
            </a:r>
          </a:p>
          <a:p>
            <a:pPr algn="just">
              <a:lnSpc>
                <a:spcPct val="100000"/>
              </a:lnSpc>
            </a:pPr>
            <a:r>
              <a:rPr lang="pt-BR" dirty="0"/>
              <a:t>A medida que envelhecem elas tendem a ter aprendido a aceitar melhor o que lhes ocorre e a regular suas emoções efetivamente.</a:t>
            </a:r>
          </a:p>
          <a:p>
            <a:pPr marL="0" indent="0" algn="just">
              <a:lnSpc>
                <a:spcPct val="100000"/>
              </a:lnSpc>
              <a:buNone/>
            </a:pPr>
            <a:r>
              <a:rPr lang="pt-BR" dirty="0"/>
              <a:t>[Nem todos se incluem nesta crescente satisfação com a vida]</a:t>
            </a:r>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
        <p:nvSpPr>
          <p:cNvPr id="5" name="Seta para baixo 4"/>
          <p:cNvSpPr/>
          <p:nvPr/>
        </p:nvSpPr>
        <p:spPr>
          <a:xfrm>
            <a:off x="2251881" y="3630304"/>
            <a:ext cx="341194" cy="464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847878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5382" y="160167"/>
            <a:ext cx="9916886" cy="1325563"/>
          </a:xfrm>
        </p:spPr>
        <p:txBody>
          <a:bodyPr>
            <a:normAutofit/>
          </a:bodyPr>
          <a:lstStyle/>
          <a:p>
            <a:r>
              <a:rPr lang="pt-BR" sz="4800" dirty="0"/>
              <a:t>Bem estar psicológico </a:t>
            </a:r>
            <a:endParaRPr lang="pt-BR" sz="4800" b="1" dirty="0"/>
          </a:p>
        </p:txBody>
      </p:sp>
      <p:sp>
        <p:nvSpPr>
          <p:cNvPr id="3" name="Espaço Reservado para Conteúdo 2"/>
          <p:cNvSpPr>
            <a:spLocks noGrp="1"/>
          </p:cNvSpPr>
          <p:nvPr>
            <p:ph idx="1"/>
          </p:nvPr>
        </p:nvSpPr>
        <p:spPr>
          <a:xfrm>
            <a:off x="1514902" y="1665026"/>
            <a:ext cx="10262880" cy="4763069"/>
          </a:xfrm>
        </p:spPr>
        <p:txBody>
          <a:bodyPr>
            <a:normAutofit lnSpcReduction="10000"/>
          </a:bodyPr>
          <a:lstStyle/>
          <a:p>
            <a:pPr algn="just">
              <a:lnSpc>
                <a:spcPct val="100000"/>
              </a:lnSpc>
            </a:pPr>
            <a:r>
              <a:rPr lang="pt-BR" dirty="0"/>
              <a:t>De acordo com Carol </a:t>
            </a:r>
            <a:r>
              <a:rPr lang="pt-BR" dirty="0" err="1"/>
              <a:t>Ryff</a:t>
            </a:r>
            <a:r>
              <a:rPr lang="pt-BR" dirty="0"/>
              <a:t> e cols. o bem estar pode ser identificado a partir de recursos psicológicos que o sujeito dispõe: </a:t>
            </a:r>
          </a:p>
          <a:p>
            <a:pPr lvl="1">
              <a:lnSpc>
                <a:spcPct val="100000"/>
              </a:lnSpc>
              <a:buFont typeface="Wingdings" panose="05000000000000000000" pitchFamily="2" charset="2"/>
              <a:buChar char="ü"/>
            </a:pPr>
            <a:r>
              <a:rPr lang="pt-BR" sz="2800" dirty="0"/>
              <a:t>Aceitação de si (qualidades e defeitos)</a:t>
            </a:r>
          </a:p>
          <a:p>
            <a:pPr lvl="1">
              <a:lnSpc>
                <a:spcPct val="100000"/>
              </a:lnSpc>
              <a:buFont typeface="Wingdings" panose="05000000000000000000" pitchFamily="2" charset="2"/>
              <a:buChar char="ü"/>
            </a:pPr>
            <a:r>
              <a:rPr lang="pt-BR" sz="2800" dirty="0"/>
              <a:t>Relações positivas com os outros (empatia, afeição, intimidade)</a:t>
            </a:r>
          </a:p>
          <a:p>
            <a:pPr lvl="1">
              <a:lnSpc>
                <a:spcPct val="100000"/>
              </a:lnSpc>
              <a:buFont typeface="Wingdings" panose="05000000000000000000" pitchFamily="2" charset="2"/>
              <a:buChar char="ü"/>
            </a:pPr>
            <a:r>
              <a:rPr lang="pt-BR" sz="2800" dirty="0"/>
              <a:t>Domínio do meio (escolhe ou cria contextos adequados)</a:t>
            </a:r>
          </a:p>
          <a:p>
            <a:pPr lvl="1">
              <a:lnSpc>
                <a:spcPct val="100000"/>
              </a:lnSpc>
              <a:buFont typeface="Wingdings" panose="05000000000000000000" pitchFamily="2" charset="2"/>
              <a:buChar char="ü"/>
            </a:pPr>
            <a:r>
              <a:rPr lang="pt-BR" sz="2800" dirty="0"/>
              <a:t>Crescimento pessoal (aberto a novas experiências)</a:t>
            </a:r>
          </a:p>
          <a:p>
            <a:pPr lvl="1">
              <a:lnSpc>
                <a:spcPct val="100000"/>
              </a:lnSpc>
              <a:buFont typeface="Wingdings" panose="05000000000000000000" pitchFamily="2" charset="2"/>
              <a:buChar char="ü"/>
            </a:pPr>
            <a:r>
              <a:rPr lang="pt-BR" sz="2800" dirty="0"/>
              <a:t>Objetivos de vida  (propósito e sentido de direção)</a:t>
            </a:r>
          </a:p>
          <a:p>
            <a:pPr lvl="1">
              <a:lnSpc>
                <a:spcPct val="100000"/>
              </a:lnSpc>
              <a:buFont typeface="Wingdings" panose="05000000000000000000" pitchFamily="2" charset="2"/>
              <a:buChar char="ü"/>
            </a:pPr>
            <a:r>
              <a:rPr lang="pt-BR" sz="2800" dirty="0"/>
              <a:t>Autonomia</a:t>
            </a:r>
            <a:r>
              <a:rPr lang="pt-BR" dirty="0"/>
              <a:t> </a:t>
            </a:r>
            <a:r>
              <a:rPr lang="pt-BR" sz="2800" dirty="0"/>
              <a:t>(capaz de resistir a pressões sociais)</a:t>
            </a:r>
          </a:p>
          <a:p>
            <a:pPr algn="just">
              <a:lnSpc>
                <a:spcPct val="100000"/>
              </a:lnSpc>
            </a:pPr>
            <a:r>
              <a:rPr lang="pt-BR" dirty="0"/>
              <a:t> As seis dimensões deverão ser encaradas como componentes do próprio bem-estar e não como contribuindo para o bem-estar.</a:t>
            </a:r>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Tree>
    <p:extLst>
      <p:ext uri="{BB962C8B-B14F-4D97-AF65-F5344CB8AC3E}">
        <p14:creationId xmlns:p14="http://schemas.microsoft.com/office/powerpoint/2010/main" val="569260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5382" y="160167"/>
            <a:ext cx="9916886" cy="1325563"/>
          </a:xfrm>
        </p:spPr>
        <p:txBody>
          <a:bodyPr>
            <a:normAutofit fontScale="90000"/>
          </a:bodyPr>
          <a:lstStyle/>
          <a:p>
            <a:r>
              <a:rPr lang="pt-BR" sz="4800" dirty="0"/>
              <a:t>Rede de relações sociais e apoio emocional</a:t>
            </a:r>
            <a:endParaRPr lang="pt-BR" sz="4800" b="1" dirty="0"/>
          </a:p>
        </p:txBody>
      </p:sp>
      <p:sp>
        <p:nvSpPr>
          <p:cNvPr id="3" name="Espaço Reservado para Conteúdo 2"/>
          <p:cNvSpPr>
            <a:spLocks noGrp="1"/>
          </p:cNvSpPr>
          <p:nvPr>
            <p:ph idx="1"/>
          </p:nvPr>
        </p:nvSpPr>
        <p:spPr>
          <a:xfrm>
            <a:off x="1514902" y="1665026"/>
            <a:ext cx="10262880" cy="4763069"/>
          </a:xfrm>
        </p:spPr>
        <p:txBody>
          <a:bodyPr>
            <a:normAutofit/>
          </a:bodyPr>
          <a:lstStyle/>
          <a:p>
            <a:pPr algn="just">
              <a:lnSpc>
                <a:spcPct val="100000"/>
              </a:lnSpc>
            </a:pPr>
            <a:r>
              <a:rPr lang="pt-BR" dirty="0"/>
              <a:t>Teoria do comboio social-  “as pessoas se movimentam pela vida cercadas (...) círculo de amigos e de membros da família de graus variados de intimidade, com quem elas podem contar para a assistência, bem estar e apoio social, e para quem elas se voltam também para oferecer cuidado, preocupação e apoio”.</a:t>
            </a:r>
          </a:p>
          <a:p>
            <a:pPr algn="just">
              <a:lnSpc>
                <a:spcPct val="100000"/>
              </a:lnSpc>
            </a:pPr>
            <a:r>
              <a:rPr lang="pt-BR" dirty="0"/>
              <a:t>Objetivo: fonte de informação; ajuda as pessoas a desenvolverem e manterem uma noção de si próprias; é uma fonte de prazer e conforto ou bem estar social (    ). </a:t>
            </a:r>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
        <p:nvSpPr>
          <p:cNvPr id="5" name="Seta para cima 4"/>
          <p:cNvSpPr/>
          <p:nvPr/>
        </p:nvSpPr>
        <p:spPr>
          <a:xfrm>
            <a:off x="6223381" y="4913195"/>
            <a:ext cx="150125" cy="25930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990824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5382" y="160167"/>
            <a:ext cx="9916886" cy="1325563"/>
          </a:xfrm>
        </p:spPr>
        <p:txBody>
          <a:bodyPr>
            <a:normAutofit/>
          </a:bodyPr>
          <a:lstStyle/>
          <a:p>
            <a:r>
              <a:rPr lang="pt-BR" sz="4800" dirty="0"/>
              <a:t>Divórcio </a:t>
            </a:r>
            <a:endParaRPr lang="pt-BR" sz="4800" b="1" dirty="0"/>
          </a:p>
        </p:txBody>
      </p:sp>
      <p:sp>
        <p:nvSpPr>
          <p:cNvPr id="3" name="Espaço Reservado para Conteúdo 2"/>
          <p:cNvSpPr>
            <a:spLocks noGrp="1"/>
          </p:cNvSpPr>
          <p:nvPr>
            <p:ph idx="1"/>
          </p:nvPr>
        </p:nvSpPr>
        <p:spPr>
          <a:xfrm>
            <a:off x="1514902" y="1665026"/>
            <a:ext cx="10262880" cy="4763069"/>
          </a:xfrm>
        </p:spPr>
        <p:txBody>
          <a:bodyPr>
            <a:normAutofit/>
          </a:bodyPr>
          <a:lstStyle/>
          <a:p>
            <a:pPr algn="just">
              <a:lnSpc>
                <a:spcPct val="100000"/>
              </a:lnSpc>
            </a:pPr>
            <a:r>
              <a:rPr lang="pt-BR" dirty="0"/>
              <a:t>Casamentos de longa duração tem menos probabilidade de serem rompidos do que os mais recentes devido ao </a:t>
            </a:r>
            <a:r>
              <a:rPr lang="pt-BR" u="sng" dirty="0"/>
              <a:t>capital conjugal</a:t>
            </a:r>
            <a:r>
              <a:rPr lang="pt-BR" dirty="0"/>
              <a:t>.</a:t>
            </a:r>
          </a:p>
          <a:p>
            <a:pPr algn="just">
              <a:lnSpc>
                <a:spcPct val="100000"/>
              </a:lnSpc>
            </a:pPr>
            <a:endParaRPr lang="pt-BR" dirty="0"/>
          </a:p>
          <a:p>
            <a:pPr algn="r">
              <a:lnSpc>
                <a:spcPct val="100000"/>
              </a:lnSpc>
            </a:pPr>
            <a:r>
              <a:rPr lang="pt-BR" dirty="0"/>
              <a:t>Benefícios emocionais e financeiros construídos ao longo de um casamento.</a:t>
            </a:r>
          </a:p>
          <a:p>
            <a:pPr algn="just">
              <a:lnSpc>
                <a:spcPct val="100000"/>
              </a:lnSpc>
            </a:pPr>
            <a:r>
              <a:rPr lang="pt-BR" dirty="0"/>
              <a:t>De acordo com estudos a preocupação aos 40 costuma ser a perda financeira. Aos 50, se preocupam com suas chances de um novo casamento.</a:t>
            </a:r>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
        <p:nvSpPr>
          <p:cNvPr id="6" name="Seta para baixo 5"/>
          <p:cNvSpPr/>
          <p:nvPr/>
        </p:nvSpPr>
        <p:spPr>
          <a:xfrm>
            <a:off x="8898340" y="2770496"/>
            <a:ext cx="313899" cy="3548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490938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5382" y="160167"/>
            <a:ext cx="9916886" cy="1325563"/>
          </a:xfrm>
        </p:spPr>
        <p:txBody>
          <a:bodyPr>
            <a:normAutofit/>
          </a:bodyPr>
          <a:lstStyle/>
          <a:p>
            <a:r>
              <a:rPr lang="pt-BR" sz="4800" dirty="0"/>
              <a:t>Ninho vazio x Liberdade </a:t>
            </a:r>
            <a:endParaRPr lang="pt-BR" sz="4800" b="1" dirty="0"/>
          </a:p>
        </p:txBody>
      </p:sp>
      <p:sp>
        <p:nvSpPr>
          <p:cNvPr id="3" name="Espaço Reservado para Conteúdo 2"/>
          <p:cNvSpPr>
            <a:spLocks noGrp="1"/>
          </p:cNvSpPr>
          <p:nvPr>
            <p:ph idx="1"/>
          </p:nvPr>
        </p:nvSpPr>
        <p:spPr>
          <a:xfrm>
            <a:off x="1514902" y="1269242"/>
            <a:ext cx="10262880" cy="5404513"/>
          </a:xfrm>
        </p:spPr>
        <p:txBody>
          <a:bodyPr>
            <a:normAutofit fontScale="85000" lnSpcReduction="10000"/>
          </a:bodyPr>
          <a:lstStyle/>
          <a:p>
            <a:pPr marL="0" indent="0">
              <a:buNone/>
            </a:pPr>
            <a:r>
              <a:rPr lang="pt-BR" dirty="0"/>
              <a:t>“Há muitos anos, conheci na Paraíba uma velhinha simpática, culta, sorridente, alegre, cheia de vida, mãe de amigos meus. Aí me contaram que ela só ficou assim depois que o marido morreu. Foi a libertação, que eu já citei. Ele era do tipo que não permitia à mulher nem ficar olhando a rua pela janela. Se ela fizesse isso, era repreendida com brabeza por estar “flertando” com homens que passavam por ali. Visitas, ele aceitava poucas e mandava embora às 9h da noite. Até o que ela lia ele regulava. Com a morte dele, ela desabrochou, passou a ser uma mulher extremamente feliz.</a:t>
            </a:r>
          </a:p>
          <a:p>
            <a:pPr marL="0" indent="0">
              <a:buNone/>
            </a:pPr>
            <a:r>
              <a:rPr lang="pt-BR" dirty="0"/>
              <a:t>Numa viagem a Goiás, fui visitar Cora Coralina, que já conhecia de viagens anteriores, e comentei esse caso com ela. Cora Coralina também foi uma mulher que só “desabrochou” depois de velha. Começou a publicar poemas já bem idosa. Perguntei, então, se o caso dela era como o da mãe dos meus amigos paraibanos, se a morte do marido representou sua libertação. Ela disse que não:</a:t>
            </a:r>
          </a:p>
          <a:p>
            <a:pPr marL="0" indent="0">
              <a:buNone/>
            </a:pPr>
            <a:r>
              <a:rPr lang="pt-BR" dirty="0"/>
              <a:t>– </a:t>
            </a:r>
            <a:r>
              <a:rPr lang="pt-BR" i="1" dirty="0"/>
              <a:t>Não é só o marido. Os filhos também atrapalham. A libertação só veio quando meu último filho se casou. Aí fiquei sozinha e passei a fazer o que eu queria, inclusive a ter tempo para isso</a:t>
            </a:r>
            <a:r>
              <a:rPr lang="pt-BR" dirty="0"/>
              <a:t>.”</a:t>
            </a:r>
          </a:p>
          <a:p>
            <a:pPr marL="0" indent="0" algn="r">
              <a:buNone/>
            </a:pPr>
            <a:r>
              <a:rPr lang="pt-BR" sz="2400" dirty="0"/>
              <a:t>(</a:t>
            </a:r>
            <a:r>
              <a:rPr lang="pt-BR" sz="2400" dirty="0" err="1"/>
              <a:t>Mouzar</a:t>
            </a:r>
            <a:r>
              <a:rPr lang="pt-BR" sz="2400" dirty="0"/>
              <a:t> Benedito. Fonte: https://www.geledes.org.br/sobre-velhos-e-velhice/)</a:t>
            </a:r>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Tree>
    <p:extLst>
      <p:ext uri="{BB962C8B-B14F-4D97-AF65-F5344CB8AC3E}">
        <p14:creationId xmlns:p14="http://schemas.microsoft.com/office/powerpoint/2010/main" val="2165398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5382" y="160167"/>
            <a:ext cx="9916886" cy="1325563"/>
          </a:xfrm>
        </p:spPr>
        <p:txBody>
          <a:bodyPr>
            <a:normAutofit/>
          </a:bodyPr>
          <a:lstStyle/>
          <a:p>
            <a:r>
              <a:rPr lang="pt-BR" sz="4800" dirty="0"/>
              <a:t>Direito real de laje  (lei nº 13.465/2017)</a:t>
            </a:r>
          </a:p>
        </p:txBody>
      </p:sp>
      <p:sp>
        <p:nvSpPr>
          <p:cNvPr id="3" name="Espaço Reservado para Conteúdo 2"/>
          <p:cNvSpPr>
            <a:spLocks noGrp="1"/>
          </p:cNvSpPr>
          <p:nvPr>
            <p:ph idx="1"/>
          </p:nvPr>
        </p:nvSpPr>
        <p:spPr>
          <a:xfrm>
            <a:off x="1514902" y="1665026"/>
            <a:ext cx="10262880" cy="4763069"/>
          </a:xfrm>
        </p:spPr>
        <p:txBody>
          <a:bodyPr>
            <a:normAutofit/>
          </a:bodyPr>
          <a:lstStyle/>
          <a:p>
            <a:pPr algn="just">
              <a:lnSpc>
                <a:spcPct val="100000"/>
              </a:lnSpc>
            </a:pPr>
            <a:r>
              <a:rPr lang="pt-BR" dirty="0"/>
              <a:t>É muito comum que os pais permitam que os filhos, ao se casarem, edifiquem um "puxadinho" em seu imóvel, para ali desenrolarem suas vidas conjugais. Sem condições financeiras de adquirir um imóvel próprio, acabam construindo seu "próprio imóvel" em terreno alheio. Ou, muitas vezes, sobre a laje do imóvel de seus pais, seja sob a forma de uma edícula, seja com a construção de um novo andar. Certo é que, para as famílias que ali habitam, há "duas casas", separadas e individualizadas, dentro de um único imóvel.</a:t>
            </a:r>
          </a:p>
          <a:p>
            <a:pPr algn="just">
              <a:lnSpc>
                <a:spcPct val="100000"/>
              </a:lnSpc>
            </a:pPr>
            <a:endParaRPr lang="pt-BR" dirty="0"/>
          </a:p>
          <a:p>
            <a:pPr algn="just">
              <a:lnSpc>
                <a:spcPct val="100000"/>
              </a:lnSpc>
            </a:pPr>
            <a:r>
              <a:rPr lang="pt-BR" dirty="0"/>
              <a:t>“Puxadinho”</a:t>
            </a:r>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
        <p:nvSpPr>
          <p:cNvPr id="5" name="Seta para baixo 4"/>
          <p:cNvSpPr/>
          <p:nvPr/>
        </p:nvSpPr>
        <p:spPr>
          <a:xfrm>
            <a:off x="2320119" y="5227093"/>
            <a:ext cx="313899" cy="4367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811917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5382" y="160167"/>
            <a:ext cx="9916886" cy="1325563"/>
          </a:xfrm>
        </p:spPr>
        <p:txBody>
          <a:bodyPr>
            <a:normAutofit/>
          </a:bodyPr>
          <a:lstStyle/>
          <a:p>
            <a:r>
              <a:rPr lang="pt-BR" sz="4800" dirty="0"/>
              <a:t>“Ninho atravancado”</a:t>
            </a:r>
          </a:p>
        </p:txBody>
      </p:sp>
      <p:sp>
        <p:nvSpPr>
          <p:cNvPr id="3" name="Espaço Reservado para Conteúdo 2"/>
          <p:cNvSpPr>
            <a:spLocks noGrp="1"/>
          </p:cNvSpPr>
          <p:nvPr>
            <p:ph idx="1"/>
          </p:nvPr>
        </p:nvSpPr>
        <p:spPr>
          <a:xfrm>
            <a:off x="1392072" y="1501254"/>
            <a:ext cx="10385710" cy="4926841"/>
          </a:xfrm>
        </p:spPr>
        <p:txBody>
          <a:bodyPr>
            <a:normAutofit/>
          </a:bodyPr>
          <a:lstStyle/>
          <a:p>
            <a:pPr algn="just">
              <a:lnSpc>
                <a:spcPct val="100000"/>
              </a:lnSpc>
            </a:pPr>
            <a:r>
              <a:rPr lang="pt-BR" dirty="0"/>
              <a:t>Cada vez mais os filhos adultos vem adiando a saída da casa dos pais</a:t>
            </a:r>
          </a:p>
          <a:p>
            <a:pPr algn="just">
              <a:lnSpc>
                <a:spcPct val="100000"/>
              </a:lnSpc>
            </a:pPr>
            <a:r>
              <a:rPr lang="pt-BR" dirty="0"/>
              <a:t>Um número cada vez maior de adultos jovens, principalmente homens, voltam para a casa dos pais.</a:t>
            </a:r>
          </a:p>
          <a:p>
            <a:pPr algn="just">
              <a:lnSpc>
                <a:spcPct val="100000"/>
              </a:lnSpc>
            </a:pPr>
            <a:r>
              <a:rPr lang="pt-BR" dirty="0"/>
              <a:t>O prolongamento da função de pais pode  </a:t>
            </a:r>
          </a:p>
          <a:p>
            <a:pPr marL="0" indent="0" algn="just">
              <a:lnSpc>
                <a:spcPct val="100000"/>
              </a:lnSpc>
              <a:buNone/>
            </a:pPr>
            <a:r>
              <a:rPr lang="pt-BR" dirty="0"/>
              <a:t>levar a uma tensão </a:t>
            </a:r>
            <a:r>
              <a:rPr lang="pt-BR" dirty="0" err="1"/>
              <a:t>intergeracional</a:t>
            </a:r>
            <a:r>
              <a:rPr lang="pt-BR" dirty="0"/>
              <a:t>. </a:t>
            </a:r>
          </a:p>
          <a:p>
            <a:pPr algn="just">
              <a:lnSpc>
                <a:spcPct val="100000"/>
              </a:lnSpc>
            </a:pPr>
            <a:r>
              <a:rPr lang="pt-BR" dirty="0"/>
              <a:t>A autonomia de um filho adulto é um sinal de</a:t>
            </a:r>
          </a:p>
          <a:p>
            <a:pPr marL="0" indent="0" algn="just">
              <a:lnSpc>
                <a:spcPct val="100000"/>
              </a:lnSpc>
              <a:buNone/>
            </a:pPr>
            <a:r>
              <a:rPr lang="pt-BR" dirty="0"/>
              <a:t>sucesso dos pais.</a:t>
            </a:r>
          </a:p>
          <a:p>
            <a:pPr marL="0" indent="0" algn="just">
              <a:lnSpc>
                <a:spcPct val="100000"/>
              </a:lnSpc>
              <a:buFont typeface="Arial" panose="020B0604020202020204" pitchFamily="34" charset="0"/>
              <a:buNone/>
            </a:pPr>
            <a:r>
              <a:rPr lang="pt-BR" dirty="0">
                <a:hlinkClick r:id="rId2"/>
              </a:rPr>
              <a:t> </a:t>
            </a:r>
          </a:p>
          <a:p>
            <a:pPr algn="just">
              <a:lnSpc>
                <a:spcPct val="100000"/>
              </a:lnSpc>
            </a:pPr>
            <a:endParaRPr lang="pt-BR" dirty="0"/>
          </a:p>
        </p:txBody>
      </p:sp>
      <p:pic>
        <p:nvPicPr>
          <p:cNvPr id="4" name="Imagem 3"/>
          <p:cNvPicPr>
            <a:picLocks noChangeAspect="1"/>
          </p:cNvPicPr>
          <p:nvPr/>
        </p:nvPicPr>
        <p:blipFill>
          <a:blip r:embed="rId3"/>
          <a:stretch>
            <a:fillRect/>
          </a:stretch>
        </p:blipFill>
        <p:spPr>
          <a:xfrm>
            <a:off x="0" y="0"/>
            <a:ext cx="1231641" cy="6858000"/>
          </a:xfrm>
          <a:prstGeom prst="rect">
            <a:avLst/>
          </a:prstGeom>
        </p:spPr>
      </p:pic>
    </p:spTree>
    <p:extLst>
      <p:ext uri="{BB962C8B-B14F-4D97-AF65-F5344CB8AC3E}">
        <p14:creationId xmlns:p14="http://schemas.microsoft.com/office/powerpoint/2010/main" val="2759816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5382" y="2412087"/>
            <a:ext cx="9916886" cy="1325563"/>
          </a:xfrm>
        </p:spPr>
        <p:txBody>
          <a:bodyPr>
            <a:normAutofit/>
          </a:bodyPr>
          <a:lstStyle/>
          <a:p>
            <a:r>
              <a:rPr lang="pt-BR" sz="4800" dirty="0"/>
              <a:t>Laços de parentescos</a:t>
            </a:r>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Tree>
    <p:extLst>
      <p:ext uri="{BB962C8B-B14F-4D97-AF65-F5344CB8AC3E}">
        <p14:creationId xmlns:p14="http://schemas.microsoft.com/office/powerpoint/2010/main" val="1747924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5382" y="160167"/>
            <a:ext cx="9916886" cy="1325563"/>
          </a:xfrm>
        </p:spPr>
        <p:txBody>
          <a:bodyPr>
            <a:normAutofit/>
          </a:bodyPr>
          <a:lstStyle/>
          <a:p>
            <a:r>
              <a:rPr lang="pt-BR" sz="4800" dirty="0"/>
              <a:t>Adulto Maduro</a:t>
            </a:r>
            <a:endParaRPr lang="pt-BR" sz="4800" b="1" dirty="0"/>
          </a:p>
        </p:txBody>
      </p:sp>
      <p:sp>
        <p:nvSpPr>
          <p:cNvPr id="3" name="Espaço Reservado para Conteúdo 2"/>
          <p:cNvSpPr>
            <a:spLocks noGrp="1"/>
          </p:cNvSpPr>
          <p:nvPr>
            <p:ph idx="1"/>
          </p:nvPr>
        </p:nvSpPr>
        <p:spPr>
          <a:xfrm>
            <a:off x="1463040" y="1497724"/>
            <a:ext cx="10219208" cy="4966138"/>
          </a:xfrm>
        </p:spPr>
        <p:txBody>
          <a:bodyPr>
            <a:normAutofit/>
          </a:bodyPr>
          <a:lstStyle/>
          <a:p>
            <a:pPr algn="just">
              <a:lnSpc>
                <a:spcPct val="100000"/>
              </a:lnSpc>
            </a:pPr>
            <a:r>
              <a:rPr lang="pt-BR" sz="3200" dirty="0"/>
              <a:t>Adulto intermediário</a:t>
            </a:r>
          </a:p>
          <a:p>
            <a:pPr algn="just">
              <a:lnSpc>
                <a:spcPct val="100000"/>
              </a:lnSpc>
            </a:pPr>
            <a:r>
              <a:rPr lang="pt-BR" sz="3200" dirty="0"/>
              <a:t>Meia-idade</a:t>
            </a:r>
          </a:p>
          <a:p>
            <a:pPr algn="just">
              <a:lnSpc>
                <a:spcPct val="100000"/>
              </a:lnSpc>
            </a:pPr>
            <a:r>
              <a:rPr lang="pt-BR" sz="3200" dirty="0"/>
              <a:t>42-49</a:t>
            </a:r>
          </a:p>
          <a:p>
            <a:pPr algn="just">
              <a:lnSpc>
                <a:spcPct val="100000"/>
              </a:lnSpc>
            </a:pPr>
            <a:r>
              <a:rPr lang="pt-BR" sz="3200" dirty="0"/>
              <a:t>49-56</a:t>
            </a:r>
          </a:p>
          <a:p>
            <a:pPr algn="just">
              <a:lnSpc>
                <a:spcPct val="100000"/>
              </a:lnSpc>
            </a:pPr>
            <a:r>
              <a:rPr lang="pt-BR" sz="3200" dirty="0"/>
              <a:t>56- 63</a:t>
            </a:r>
          </a:p>
          <a:p>
            <a:pPr marL="0" indent="0" algn="just">
              <a:lnSpc>
                <a:spcPct val="100000"/>
              </a:lnSpc>
              <a:buNone/>
            </a:pPr>
            <a:endParaRPr lang="pt-BR" sz="3200" dirty="0"/>
          </a:p>
          <a:p>
            <a:pPr algn="just">
              <a:lnSpc>
                <a:spcPct val="100000"/>
              </a:lnSpc>
            </a:pPr>
            <a:endParaRPr lang="pt-BR" dirty="0"/>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Tree>
    <p:extLst>
      <p:ext uri="{BB962C8B-B14F-4D97-AF65-F5344CB8AC3E}">
        <p14:creationId xmlns:p14="http://schemas.microsoft.com/office/powerpoint/2010/main" val="1796245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5382" y="160167"/>
            <a:ext cx="9916886" cy="1325563"/>
          </a:xfrm>
        </p:spPr>
        <p:txBody>
          <a:bodyPr>
            <a:normAutofit/>
          </a:bodyPr>
          <a:lstStyle/>
          <a:p>
            <a:r>
              <a:rPr lang="pt-BR" sz="4800" dirty="0"/>
              <a:t>Relacionamentos com pais idosos</a:t>
            </a:r>
          </a:p>
        </p:txBody>
      </p:sp>
      <p:sp>
        <p:nvSpPr>
          <p:cNvPr id="3" name="Espaço Reservado para Conteúdo 2"/>
          <p:cNvSpPr>
            <a:spLocks noGrp="1"/>
          </p:cNvSpPr>
          <p:nvPr>
            <p:ph idx="1"/>
          </p:nvPr>
        </p:nvSpPr>
        <p:spPr>
          <a:xfrm>
            <a:off x="1392072" y="1214647"/>
            <a:ext cx="10385710" cy="4107976"/>
          </a:xfrm>
        </p:spPr>
        <p:txBody>
          <a:bodyPr>
            <a:normAutofit lnSpcReduction="10000"/>
          </a:bodyPr>
          <a:lstStyle/>
          <a:p>
            <a:pPr algn="just">
              <a:lnSpc>
                <a:spcPct val="100000"/>
              </a:lnSpc>
            </a:pPr>
            <a:r>
              <a:rPr lang="pt-BR" dirty="0"/>
              <a:t>A maioria dos adultos de meia-idade tem relacionamentos calorosos e afetuosos baseado em apoio mútuo com seus pais</a:t>
            </a:r>
          </a:p>
          <a:p>
            <a:pPr algn="just">
              <a:lnSpc>
                <a:spcPct val="100000"/>
              </a:lnSpc>
            </a:pPr>
            <a:r>
              <a:rPr lang="pt-BR" dirty="0"/>
              <a:t>Responsabilidade por cuidar e sustentar pais idosos</a:t>
            </a:r>
          </a:p>
          <a:p>
            <a:pPr algn="just">
              <a:lnSpc>
                <a:spcPct val="100000"/>
              </a:lnSpc>
              <a:buFont typeface="Wingdings" panose="05000000000000000000" pitchFamily="2" charset="2"/>
              <a:buChar char="ü"/>
            </a:pPr>
            <a:r>
              <a:rPr lang="pt-BR" dirty="0"/>
              <a:t>Quando estes ficam enfermos, a carga de cuidado pode desgastar o relacionamento. </a:t>
            </a:r>
          </a:p>
          <a:p>
            <a:pPr algn="just">
              <a:lnSpc>
                <a:spcPct val="100000"/>
              </a:lnSpc>
              <a:buFont typeface="Wingdings" panose="05000000000000000000" pitchFamily="2" charset="2"/>
              <a:buChar char="ü"/>
            </a:pPr>
            <a:r>
              <a:rPr lang="pt-BR" dirty="0"/>
              <a:t>Usualmente um casal contribui com tempo ou dinheiro para o cuidado dos pais de um dos cônjuges. </a:t>
            </a:r>
          </a:p>
          <a:p>
            <a:pPr algn="just">
              <a:lnSpc>
                <a:spcPct val="100000"/>
              </a:lnSpc>
              <a:buFont typeface="Wingdings" panose="05000000000000000000" pitchFamily="2" charset="2"/>
              <a:buChar char="ü"/>
            </a:pPr>
            <a:r>
              <a:rPr lang="pt-BR" dirty="0"/>
              <a:t>Mesmo o cuidador mais paciente e amoroso pode ficar frustrado, ansioso ou ressentido com as tensões envolvidas. </a:t>
            </a:r>
          </a:p>
          <a:p>
            <a:pPr algn="just">
              <a:lnSpc>
                <a:spcPct val="100000"/>
              </a:lnSpc>
              <a:buFont typeface="Wingdings" panose="05000000000000000000" pitchFamily="2" charset="2"/>
              <a:buChar char="ü"/>
            </a:pPr>
            <a:endParaRPr lang="pt-BR" dirty="0"/>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Tree>
    <p:extLst>
      <p:ext uri="{BB962C8B-B14F-4D97-AF65-F5344CB8AC3E}">
        <p14:creationId xmlns:p14="http://schemas.microsoft.com/office/powerpoint/2010/main" val="2323096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5382" y="160167"/>
            <a:ext cx="9916886" cy="1325563"/>
          </a:xfrm>
        </p:spPr>
        <p:txBody>
          <a:bodyPr>
            <a:normAutofit/>
          </a:bodyPr>
          <a:lstStyle/>
          <a:p>
            <a:r>
              <a:rPr lang="pt-BR" sz="4800" dirty="0"/>
              <a:t>Relacionamentos com irmãos</a:t>
            </a:r>
          </a:p>
        </p:txBody>
      </p:sp>
      <p:sp>
        <p:nvSpPr>
          <p:cNvPr id="3" name="Espaço Reservado para Conteúdo 2"/>
          <p:cNvSpPr>
            <a:spLocks noGrp="1"/>
          </p:cNvSpPr>
          <p:nvPr>
            <p:ph idx="1"/>
          </p:nvPr>
        </p:nvSpPr>
        <p:spPr>
          <a:xfrm>
            <a:off x="1392072" y="1446663"/>
            <a:ext cx="10385710" cy="4107976"/>
          </a:xfrm>
        </p:spPr>
        <p:txBody>
          <a:bodyPr>
            <a:normAutofit/>
          </a:bodyPr>
          <a:lstStyle/>
          <a:p>
            <a:pPr algn="just">
              <a:lnSpc>
                <a:spcPct val="100000"/>
              </a:lnSpc>
            </a:pPr>
            <a:r>
              <a:rPr lang="pt-BR" dirty="0"/>
              <a:t>Os laços com irmãos são os relacionamentos de mais longa duração na vida da maioria das pessoas.</a:t>
            </a:r>
          </a:p>
          <a:p>
            <a:pPr algn="just">
              <a:lnSpc>
                <a:spcPct val="100000"/>
              </a:lnSpc>
            </a:pPr>
            <a:r>
              <a:rPr lang="pt-BR" dirty="0"/>
              <a:t>Em algumas pesquisas, os relacionamentos entre irmãos ao longo da vida lembram uma ampulheta, com o maior contato nas duas extremidades – infância e meia idade em diante. </a:t>
            </a:r>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Tree>
    <p:extLst>
      <p:ext uri="{BB962C8B-B14F-4D97-AF65-F5344CB8AC3E}">
        <p14:creationId xmlns:p14="http://schemas.microsoft.com/office/powerpoint/2010/main" val="36293391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896E0DE-98E6-42AC-B160-1D3328DF88A4}"/>
              </a:ext>
            </a:extLst>
          </p:cNvPr>
          <p:cNvSpPr>
            <a:spLocks noGrp="1"/>
          </p:cNvSpPr>
          <p:nvPr>
            <p:ph type="title"/>
          </p:nvPr>
        </p:nvSpPr>
        <p:spPr>
          <a:xfrm>
            <a:off x="1463040" y="365125"/>
            <a:ext cx="9890760" cy="1325563"/>
          </a:xfrm>
        </p:spPr>
        <p:txBody>
          <a:bodyPr/>
          <a:lstStyle/>
          <a:p>
            <a:r>
              <a:rPr lang="pt-BR" dirty="0"/>
              <a:t>Referências</a:t>
            </a:r>
          </a:p>
        </p:txBody>
      </p:sp>
      <p:sp>
        <p:nvSpPr>
          <p:cNvPr id="3" name="Espaço Reservado para Conteúdo 2">
            <a:extLst>
              <a:ext uri="{FF2B5EF4-FFF2-40B4-BE49-F238E27FC236}">
                <a16:creationId xmlns:a16="http://schemas.microsoft.com/office/drawing/2014/main" xmlns="" id="{50FB0E00-51B5-4EF6-B0A7-92E4F6202D85}"/>
              </a:ext>
            </a:extLst>
          </p:cNvPr>
          <p:cNvSpPr>
            <a:spLocks noGrp="1"/>
          </p:cNvSpPr>
          <p:nvPr>
            <p:ph idx="1"/>
          </p:nvPr>
        </p:nvSpPr>
        <p:spPr>
          <a:xfrm>
            <a:off x="1463040" y="1825625"/>
            <a:ext cx="9890760" cy="4351338"/>
          </a:xfrm>
        </p:spPr>
        <p:txBody>
          <a:bodyPr>
            <a:normAutofit/>
          </a:bodyPr>
          <a:lstStyle/>
          <a:p>
            <a:r>
              <a:rPr lang="pt-BR" dirty="0"/>
              <a:t>Brasil, </a:t>
            </a:r>
            <a:r>
              <a:rPr lang="pt-BR" cap="all" dirty="0">
                <a:hlinkClick r:id="rId2">
                  <a:extLst>
                    <a:ext uri="{A12FA001-AC4F-418D-AE19-62706E023703}">
                      <ahyp:hlinkClr xmlns:ahyp="http://schemas.microsoft.com/office/drawing/2018/hyperlinkcolor" xmlns="" val="tx"/>
                    </a:ext>
                  </a:extLst>
                </a:hlinkClick>
              </a:rPr>
              <a:t>LEI Nº 13.465, DE 11 DE JULHO DE 2017.</a:t>
            </a:r>
            <a:r>
              <a:rPr lang="pt-BR" cap="all" dirty="0"/>
              <a:t> </a:t>
            </a:r>
            <a:r>
              <a:rPr lang="pt-BR" dirty="0"/>
              <a:t>Disponível em: </a:t>
            </a:r>
            <a:r>
              <a:rPr lang="pt-BR" cap="all" dirty="0"/>
              <a:t> </a:t>
            </a:r>
            <a:r>
              <a:rPr lang="pt-BR" dirty="0">
                <a:hlinkClick r:id="rId3"/>
              </a:rPr>
              <a:t>http://www.planalto.gov.br/ccivil_03/_ato2015-2018/2017/lei/l13465.htm</a:t>
            </a:r>
            <a:endParaRPr lang="pt-BR" dirty="0"/>
          </a:p>
          <a:p>
            <a:r>
              <a:rPr lang="pt-BR" dirty="0"/>
              <a:t>Tanaka, Gustavo. Seu Lugar no mundo. Disponível em: </a:t>
            </a:r>
            <a:r>
              <a:rPr lang="pt-BR" dirty="0">
                <a:hlinkClick r:id="rId4"/>
              </a:rPr>
              <a:t>https://blog.gustavotanaka.com.br/seu-lugar-no-mundo-e26ae0585a4c</a:t>
            </a:r>
            <a:endParaRPr lang="pt-BR" dirty="0"/>
          </a:p>
          <a:p>
            <a:r>
              <a:rPr lang="pt-BR" dirty="0" err="1"/>
              <a:t>Mouzar</a:t>
            </a:r>
            <a:r>
              <a:rPr lang="pt-BR" dirty="0"/>
              <a:t>, Benedito. Sobre velhos e velhices. Disponível em:  https://www.geledes.org.br/sobre-velhos-e-velhice/</a:t>
            </a:r>
          </a:p>
          <a:p>
            <a:r>
              <a:rPr lang="pt-BR" cap="all" dirty="0"/>
              <a:t>PAPALIA, </a:t>
            </a:r>
            <a:r>
              <a:rPr lang="pt-BR" cap="all" dirty="0" err="1"/>
              <a:t>d</a:t>
            </a:r>
            <a:r>
              <a:rPr lang="pt-BR" dirty="0" err="1"/>
              <a:t>iane</a:t>
            </a:r>
            <a:r>
              <a:rPr lang="pt-BR" cap="all" dirty="0"/>
              <a:t> E FELDMAN, </a:t>
            </a:r>
            <a:r>
              <a:rPr lang="pt-BR" dirty="0"/>
              <a:t>Ruth</a:t>
            </a:r>
            <a:r>
              <a:rPr lang="pt-BR" cap="all" dirty="0"/>
              <a:t>. </a:t>
            </a:r>
            <a:r>
              <a:rPr lang="pt-BR" dirty="0"/>
              <a:t>Desenvolvimento Humano. </a:t>
            </a:r>
            <a:r>
              <a:rPr lang="pt-BR" b="1" dirty="0"/>
              <a:t>10 </a:t>
            </a:r>
            <a:r>
              <a:rPr lang="pt-BR" b="1" dirty="0" err="1"/>
              <a:t>ed</a:t>
            </a:r>
            <a:r>
              <a:rPr lang="pt-BR" dirty="0"/>
              <a:t>, 2010 </a:t>
            </a:r>
          </a:p>
          <a:p>
            <a:endParaRPr lang="pt-BR" dirty="0"/>
          </a:p>
        </p:txBody>
      </p:sp>
      <p:pic>
        <p:nvPicPr>
          <p:cNvPr id="4" name="Imagem 3">
            <a:extLst>
              <a:ext uri="{FF2B5EF4-FFF2-40B4-BE49-F238E27FC236}">
                <a16:creationId xmlns:a16="http://schemas.microsoft.com/office/drawing/2014/main" xmlns="" id="{B2E55E6E-BCBF-4B48-B6C4-E553B6590168}"/>
              </a:ext>
            </a:extLst>
          </p:cNvPr>
          <p:cNvPicPr>
            <a:picLocks noChangeAspect="1"/>
          </p:cNvPicPr>
          <p:nvPr/>
        </p:nvPicPr>
        <p:blipFill>
          <a:blip r:embed="rId5"/>
          <a:stretch>
            <a:fillRect/>
          </a:stretch>
        </p:blipFill>
        <p:spPr>
          <a:xfrm>
            <a:off x="0" y="0"/>
            <a:ext cx="1231641" cy="6858000"/>
          </a:xfrm>
          <a:prstGeom prst="rect">
            <a:avLst/>
          </a:prstGeom>
        </p:spPr>
      </p:pic>
    </p:spTree>
    <p:extLst>
      <p:ext uri="{BB962C8B-B14F-4D97-AF65-F5344CB8AC3E}">
        <p14:creationId xmlns:p14="http://schemas.microsoft.com/office/powerpoint/2010/main" val="2817271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5382" y="160167"/>
            <a:ext cx="9916886" cy="1325563"/>
          </a:xfrm>
        </p:spPr>
        <p:txBody>
          <a:bodyPr>
            <a:normAutofit/>
          </a:bodyPr>
          <a:lstStyle/>
          <a:p>
            <a:r>
              <a:rPr lang="pt-BR" sz="4800" dirty="0"/>
              <a:t>A trajetória de vida</a:t>
            </a:r>
            <a:endParaRPr lang="pt-BR" sz="4800" b="1" dirty="0"/>
          </a:p>
        </p:txBody>
      </p:sp>
      <p:sp>
        <p:nvSpPr>
          <p:cNvPr id="3" name="Espaço Reservado para Conteúdo 2"/>
          <p:cNvSpPr>
            <a:spLocks noGrp="1"/>
          </p:cNvSpPr>
          <p:nvPr>
            <p:ph idx="1"/>
          </p:nvPr>
        </p:nvSpPr>
        <p:spPr>
          <a:xfrm>
            <a:off x="1463040" y="1497724"/>
            <a:ext cx="10219208" cy="4966138"/>
          </a:xfrm>
        </p:spPr>
        <p:txBody>
          <a:bodyPr>
            <a:normAutofit/>
          </a:bodyPr>
          <a:lstStyle/>
          <a:p>
            <a:pPr algn="just">
              <a:lnSpc>
                <a:spcPct val="100000"/>
              </a:lnSpc>
            </a:pPr>
            <a:r>
              <a:rPr lang="pt-BR" sz="3200" dirty="0"/>
              <a:t>“Aos 40 anos, algumas pessoas se tornam pais pela primeira vez, e outras se tonam avós”.</a:t>
            </a:r>
          </a:p>
          <a:p>
            <a:pPr algn="just">
              <a:lnSpc>
                <a:spcPct val="100000"/>
              </a:lnSpc>
            </a:pPr>
            <a:r>
              <a:rPr lang="pt-BR" sz="3200" dirty="0"/>
              <a:t>“Aos 50, algumas pessoas estão iniciando novas carreiras, e outras estão se aposentando precocemente”.</a:t>
            </a:r>
          </a:p>
          <a:p>
            <a:pPr algn="just">
              <a:lnSpc>
                <a:spcPct val="100000"/>
              </a:lnSpc>
            </a:pPr>
            <a:endParaRPr lang="pt-BR" sz="3200" dirty="0"/>
          </a:p>
          <a:p>
            <a:pPr marL="0" indent="0" algn="just">
              <a:lnSpc>
                <a:spcPct val="100000"/>
              </a:lnSpc>
              <a:buNone/>
            </a:pPr>
            <a:endParaRPr lang="pt-BR" sz="3200" dirty="0"/>
          </a:p>
          <a:p>
            <a:pPr algn="just">
              <a:lnSpc>
                <a:spcPct val="100000"/>
              </a:lnSpc>
            </a:pPr>
            <a:endParaRPr lang="pt-BR" dirty="0"/>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Tree>
    <p:extLst>
      <p:ext uri="{BB962C8B-B14F-4D97-AF65-F5344CB8AC3E}">
        <p14:creationId xmlns:p14="http://schemas.microsoft.com/office/powerpoint/2010/main" val="368813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5382" y="160167"/>
            <a:ext cx="9916886" cy="1325563"/>
          </a:xfrm>
        </p:spPr>
        <p:txBody>
          <a:bodyPr>
            <a:normAutofit/>
          </a:bodyPr>
          <a:lstStyle/>
          <a:p>
            <a:r>
              <a:rPr lang="pt-BR" sz="4800" dirty="0"/>
              <a:t>A trajetória de vida</a:t>
            </a:r>
            <a:endParaRPr lang="pt-BR" sz="4800" b="1" dirty="0"/>
          </a:p>
        </p:txBody>
      </p:sp>
      <p:sp>
        <p:nvSpPr>
          <p:cNvPr id="3" name="Espaço Reservado para Conteúdo 2"/>
          <p:cNvSpPr>
            <a:spLocks noGrp="1"/>
          </p:cNvSpPr>
          <p:nvPr>
            <p:ph idx="1"/>
          </p:nvPr>
        </p:nvSpPr>
        <p:spPr>
          <a:xfrm>
            <a:off x="1463040" y="1497724"/>
            <a:ext cx="10219208" cy="4966138"/>
          </a:xfrm>
        </p:spPr>
        <p:txBody>
          <a:bodyPr>
            <a:normAutofit/>
          </a:bodyPr>
          <a:lstStyle/>
          <a:p>
            <a:pPr algn="just">
              <a:lnSpc>
                <a:spcPct val="100000"/>
              </a:lnSpc>
            </a:pPr>
            <a:r>
              <a:rPr lang="pt-BR" sz="3200" dirty="0"/>
              <a:t>“Aos 40 anos, algumas pessoas se tornam pais pela primeira vez, e outras se tonam avós”.</a:t>
            </a:r>
          </a:p>
          <a:p>
            <a:pPr algn="just">
              <a:lnSpc>
                <a:spcPct val="100000"/>
              </a:lnSpc>
            </a:pPr>
            <a:r>
              <a:rPr lang="pt-BR" sz="3200" dirty="0"/>
              <a:t>“Aos 50, algumas pessoas estão iniciando novas carreiras, e outras estão se aposentando precocemente”.</a:t>
            </a:r>
          </a:p>
          <a:p>
            <a:pPr algn="just">
              <a:lnSpc>
                <a:spcPct val="100000"/>
              </a:lnSpc>
            </a:pPr>
            <a:endParaRPr lang="pt-BR" sz="3200" dirty="0"/>
          </a:p>
          <a:p>
            <a:pPr marL="0" indent="0" algn="just">
              <a:lnSpc>
                <a:spcPct val="100000"/>
              </a:lnSpc>
              <a:buNone/>
            </a:pPr>
            <a:endParaRPr lang="pt-BR" sz="3200" dirty="0"/>
          </a:p>
          <a:p>
            <a:pPr algn="just">
              <a:lnSpc>
                <a:spcPct val="100000"/>
              </a:lnSpc>
            </a:pPr>
            <a:endParaRPr lang="pt-BR" dirty="0"/>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Tree>
    <p:extLst>
      <p:ext uri="{BB962C8B-B14F-4D97-AF65-F5344CB8AC3E}">
        <p14:creationId xmlns:p14="http://schemas.microsoft.com/office/powerpoint/2010/main" val="3608582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5382" y="160167"/>
            <a:ext cx="9916886" cy="1325563"/>
          </a:xfrm>
        </p:spPr>
        <p:txBody>
          <a:bodyPr>
            <a:normAutofit/>
          </a:bodyPr>
          <a:lstStyle/>
          <a:p>
            <a:r>
              <a:rPr lang="pt-BR" sz="4800" dirty="0"/>
              <a:t>Adulto Maduro</a:t>
            </a:r>
            <a:endParaRPr lang="pt-BR" sz="4800" b="1" dirty="0"/>
          </a:p>
        </p:txBody>
      </p:sp>
      <p:sp>
        <p:nvSpPr>
          <p:cNvPr id="3" name="Espaço Reservado para Conteúdo 2"/>
          <p:cNvSpPr>
            <a:spLocks noGrp="1"/>
          </p:cNvSpPr>
          <p:nvPr>
            <p:ph idx="1"/>
          </p:nvPr>
        </p:nvSpPr>
        <p:spPr>
          <a:xfrm>
            <a:off x="1463040" y="1497724"/>
            <a:ext cx="10219208" cy="4966138"/>
          </a:xfrm>
        </p:spPr>
        <p:txBody>
          <a:bodyPr>
            <a:normAutofit/>
          </a:bodyPr>
          <a:lstStyle/>
          <a:p>
            <a:pPr algn="just">
              <a:lnSpc>
                <a:spcPct val="100000"/>
              </a:lnSpc>
            </a:pPr>
            <a:r>
              <a:rPr lang="pt-BR" sz="3200" dirty="0"/>
              <a:t>Em termos psicossociais é um período relativamente estável [Freud].</a:t>
            </a:r>
          </a:p>
          <a:p>
            <a:pPr algn="just">
              <a:lnSpc>
                <a:spcPct val="100000"/>
              </a:lnSpc>
            </a:pPr>
            <a:r>
              <a:rPr lang="pt-BR" sz="3200" dirty="0"/>
              <a:t>A realização plena do potencial humano – </a:t>
            </a:r>
            <a:r>
              <a:rPr lang="pt-BR" sz="3200" dirty="0" err="1"/>
              <a:t>autorrealização</a:t>
            </a:r>
            <a:r>
              <a:rPr lang="pt-BR" sz="3200" dirty="0"/>
              <a:t> – poderia vir apenas com maturidade [Maslow].</a:t>
            </a:r>
          </a:p>
          <a:p>
            <a:pPr algn="just">
              <a:lnSpc>
                <a:spcPct val="100000"/>
              </a:lnSpc>
            </a:pPr>
            <a:r>
              <a:rPr lang="pt-BR" sz="3200" dirty="0"/>
              <a:t>As pessoas tendem a se tornar mais maduras socialmente – confiantes, simpáticas, responsáveis e calmas.</a:t>
            </a:r>
          </a:p>
          <a:p>
            <a:pPr algn="just">
              <a:lnSpc>
                <a:spcPct val="100000"/>
              </a:lnSpc>
            </a:pPr>
            <a:endParaRPr lang="pt-BR" sz="3200" dirty="0"/>
          </a:p>
          <a:p>
            <a:pPr marL="0" indent="0" algn="just">
              <a:lnSpc>
                <a:spcPct val="100000"/>
              </a:lnSpc>
              <a:buNone/>
            </a:pPr>
            <a:endParaRPr lang="pt-BR" sz="3200" dirty="0"/>
          </a:p>
          <a:p>
            <a:pPr algn="just">
              <a:lnSpc>
                <a:spcPct val="100000"/>
              </a:lnSpc>
            </a:pPr>
            <a:endParaRPr lang="pt-BR" dirty="0"/>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Tree>
    <p:extLst>
      <p:ext uri="{BB962C8B-B14F-4D97-AF65-F5344CB8AC3E}">
        <p14:creationId xmlns:p14="http://schemas.microsoft.com/office/powerpoint/2010/main" val="750850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5382" y="160167"/>
            <a:ext cx="9916886" cy="1325563"/>
          </a:xfrm>
        </p:spPr>
        <p:txBody>
          <a:bodyPr>
            <a:normAutofit/>
          </a:bodyPr>
          <a:lstStyle/>
          <a:p>
            <a:r>
              <a:rPr lang="pt-BR" sz="4800" dirty="0"/>
              <a:t>Adulto Maduro - Jung</a:t>
            </a:r>
            <a:endParaRPr lang="pt-BR" sz="4800" b="1" dirty="0"/>
          </a:p>
        </p:txBody>
      </p:sp>
      <p:sp>
        <p:nvSpPr>
          <p:cNvPr id="3" name="Espaço Reservado para Conteúdo 2"/>
          <p:cNvSpPr>
            <a:spLocks noGrp="1"/>
          </p:cNvSpPr>
          <p:nvPr>
            <p:ph idx="1"/>
          </p:nvPr>
        </p:nvSpPr>
        <p:spPr>
          <a:xfrm>
            <a:off x="1463040" y="1497724"/>
            <a:ext cx="10219208" cy="5148736"/>
          </a:xfrm>
        </p:spPr>
        <p:txBody>
          <a:bodyPr>
            <a:normAutofit fontScale="92500" lnSpcReduction="20000"/>
          </a:bodyPr>
          <a:lstStyle/>
          <a:p>
            <a:pPr algn="just">
              <a:lnSpc>
                <a:spcPct val="100000"/>
              </a:lnSpc>
            </a:pPr>
            <a:r>
              <a:rPr lang="pt-BR" sz="3200" dirty="0"/>
              <a:t>O desenvolvimento saudável requer </a:t>
            </a:r>
            <a:r>
              <a:rPr lang="pt-BR" sz="3200" b="1" dirty="0"/>
              <a:t>individuação </a:t>
            </a:r>
            <a:r>
              <a:rPr lang="pt-BR" sz="3200" dirty="0"/>
              <a:t>– a emergência do self verdadeiro por meio do equilíbrio ou integração das partes conflitantes.</a:t>
            </a:r>
          </a:p>
          <a:p>
            <a:pPr algn="just">
              <a:lnSpc>
                <a:spcPct val="100000"/>
              </a:lnSpc>
            </a:pPr>
            <a:r>
              <a:rPr lang="pt-BR" sz="3200" dirty="0"/>
              <a:t>Até os 40 anos estão preocupados com objetivos externos. </a:t>
            </a:r>
          </a:p>
          <a:p>
            <a:pPr algn="just">
              <a:lnSpc>
                <a:spcPct val="100000"/>
              </a:lnSpc>
            </a:pPr>
            <a:r>
              <a:rPr lang="pt-BR" sz="3200" dirty="0"/>
              <a:t>Self interior-espiritual</a:t>
            </a:r>
          </a:p>
          <a:p>
            <a:pPr algn="just">
              <a:lnSpc>
                <a:spcPct val="100000"/>
              </a:lnSpc>
            </a:pPr>
            <a:r>
              <a:rPr lang="pt-BR" sz="3200" dirty="0"/>
              <a:t>Duas tarefas: abrir mão da imagem jovem e reconhecer a mortalidade</a:t>
            </a:r>
          </a:p>
          <a:p>
            <a:pPr marL="0" indent="0" algn="just">
              <a:lnSpc>
                <a:spcPct val="100000"/>
              </a:lnSpc>
              <a:buNone/>
            </a:pPr>
            <a:endParaRPr lang="pt-BR" sz="3200" dirty="0"/>
          </a:p>
          <a:p>
            <a:pPr marL="0" indent="0" algn="just">
              <a:lnSpc>
                <a:spcPct val="100000"/>
              </a:lnSpc>
              <a:buNone/>
            </a:pPr>
            <a:r>
              <a:rPr lang="pt-BR" sz="3200" dirty="0"/>
              <a:t>As pessoas que evitam essa transição e não reorientam suas vidas adequadamente perdem a chance de crescer psicologicamente </a:t>
            </a:r>
          </a:p>
          <a:p>
            <a:pPr marL="0" indent="0" algn="just">
              <a:lnSpc>
                <a:spcPct val="100000"/>
              </a:lnSpc>
              <a:buNone/>
            </a:pPr>
            <a:endParaRPr lang="pt-BR" sz="3200" dirty="0"/>
          </a:p>
          <a:p>
            <a:pPr algn="just">
              <a:lnSpc>
                <a:spcPct val="100000"/>
              </a:lnSpc>
            </a:pPr>
            <a:endParaRPr lang="pt-BR" dirty="0"/>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
        <p:nvSpPr>
          <p:cNvPr id="5" name="Seta para baixo 4"/>
          <p:cNvSpPr/>
          <p:nvPr/>
        </p:nvSpPr>
        <p:spPr>
          <a:xfrm>
            <a:off x="2115403" y="4612943"/>
            <a:ext cx="300251" cy="3821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233345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5382" y="160167"/>
            <a:ext cx="9916886" cy="1325563"/>
          </a:xfrm>
        </p:spPr>
        <p:txBody>
          <a:bodyPr>
            <a:normAutofit/>
          </a:bodyPr>
          <a:lstStyle/>
          <a:p>
            <a:r>
              <a:rPr lang="pt-BR" sz="4800" dirty="0"/>
              <a:t>Seu lugar no mundo (Gustavo Tanaka)</a:t>
            </a:r>
            <a:endParaRPr lang="pt-BR" sz="4800" b="1" dirty="0"/>
          </a:p>
        </p:txBody>
      </p:sp>
      <p:sp>
        <p:nvSpPr>
          <p:cNvPr id="3" name="Espaço Reservado para Conteúdo 2"/>
          <p:cNvSpPr>
            <a:spLocks noGrp="1"/>
          </p:cNvSpPr>
          <p:nvPr>
            <p:ph idx="1"/>
          </p:nvPr>
        </p:nvSpPr>
        <p:spPr>
          <a:xfrm>
            <a:off x="1463040" y="1485730"/>
            <a:ext cx="10219208" cy="5160729"/>
          </a:xfrm>
        </p:spPr>
        <p:txBody>
          <a:bodyPr numCol="2">
            <a:normAutofit fontScale="92500" lnSpcReduction="20000"/>
          </a:bodyPr>
          <a:lstStyle/>
          <a:p>
            <a:pPr marL="0" indent="0">
              <a:buNone/>
            </a:pPr>
            <a:r>
              <a:rPr lang="pt-BR" sz="1800" dirty="0"/>
              <a:t>Existe um lugar que é seu.</a:t>
            </a:r>
          </a:p>
          <a:p>
            <a:pPr marL="0" indent="0">
              <a:buNone/>
            </a:pPr>
            <a:r>
              <a:rPr lang="pt-BR" sz="1800" dirty="0"/>
              <a:t>Ninguém pode ocupar. Somente você.</a:t>
            </a:r>
          </a:p>
          <a:p>
            <a:pPr marL="0" indent="0">
              <a:buNone/>
            </a:pPr>
            <a:r>
              <a:rPr lang="pt-BR" sz="1800" dirty="0"/>
              <a:t>E ele vai continuar livre, até que você o ocupe. Não existe sobreposição.</a:t>
            </a:r>
          </a:p>
          <a:p>
            <a:pPr marL="0" indent="0">
              <a:buNone/>
            </a:pPr>
            <a:r>
              <a:rPr lang="pt-BR" sz="1800" dirty="0"/>
              <a:t>Você começa a se aproximar dele quando passa a ser mais verdadeiro com você mesmo.</a:t>
            </a:r>
          </a:p>
          <a:p>
            <a:pPr marL="0" indent="0">
              <a:buNone/>
            </a:pPr>
            <a:r>
              <a:rPr lang="pt-BR" sz="1800" dirty="0"/>
              <a:t>Quando canta a música no seu tom e no seu timbre.</a:t>
            </a:r>
          </a:p>
          <a:p>
            <a:pPr marL="0" indent="0">
              <a:buNone/>
            </a:pPr>
            <a:r>
              <a:rPr lang="pt-BR" sz="1800" dirty="0"/>
              <a:t>Quando dança do seu jeito e no seu ritmo.</a:t>
            </a:r>
          </a:p>
          <a:p>
            <a:pPr marL="0" indent="0">
              <a:buNone/>
            </a:pPr>
            <a:r>
              <a:rPr lang="pt-BR" sz="1800" dirty="0"/>
              <a:t>Quando desenha com as suas cores e com suas canetinhas</a:t>
            </a:r>
          </a:p>
          <a:p>
            <a:pPr marL="0" indent="0">
              <a:buNone/>
            </a:pPr>
            <a:r>
              <a:rPr lang="pt-BR" sz="1800" dirty="0"/>
              <a:t>Quando escreve com as suas palavras e com a sua letra.</a:t>
            </a:r>
          </a:p>
          <a:p>
            <a:pPr marL="0" indent="0">
              <a:buNone/>
            </a:pPr>
            <a:r>
              <a:rPr lang="pt-BR" sz="1800" dirty="0"/>
              <a:t>Quando para de tentar se encaixar no lugar dos outros e faz do seu jeito.</a:t>
            </a:r>
          </a:p>
          <a:p>
            <a:pPr marL="0" indent="0">
              <a:buNone/>
            </a:pPr>
            <a:r>
              <a:rPr lang="pt-BR" sz="1800" dirty="0"/>
              <a:t>Vou te contar um segredo que provavelmente você já sabe.</a:t>
            </a:r>
          </a:p>
          <a:p>
            <a:pPr marL="0" indent="0">
              <a:buNone/>
            </a:pPr>
            <a:r>
              <a:rPr lang="pt-BR" sz="1800" dirty="0"/>
              <a:t>Não adianta você querer ser igual as pessoas que você admira.</a:t>
            </a:r>
          </a:p>
          <a:p>
            <a:pPr marL="0" indent="0">
              <a:buNone/>
            </a:pPr>
            <a:r>
              <a:rPr lang="pt-BR" sz="1800" dirty="0"/>
              <a:t>Você admira elas não pelo que elas fazem. Ou por quão incríveis elas são.</a:t>
            </a:r>
          </a:p>
          <a:p>
            <a:pPr marL="0" indent="0">
              <a:buNone/>
            </a:pPr>
            <a:r>
              <a:rPr lang="pt-BR" sz="1800" dirty="0"/>
              <a:t>Você admira elas porque elas estão em seus lugares. Simplesmente isso.</a:t>
            </a:r>
          </a:p>
          <a:p>
            <a:pPr marL="0" indent="0">
              <a:buNone/>
            </a:pPr>
            <a:r>
              <a:rPr lang="pt-BR" sz="1800" dirty="0"/>
              <a:t>Em um mundo onde tentamos ser iguais, pertencer e copiar o que os outros fizeram, ver alguém ocupando seu lugar é admirável. Gostamos disso.</a:t>
            </a:r>
          </a:p>
          <a:p>
            <a:pPr marL="0" indent="0">
              <a:buNone/>
            </a:pPr>
            <a:r>
              <a:rPr lang="pt-BR" sz="1800" dirty="0"/>
              <a:t>Eu sinto isso quando escuto aquela pessoa com a voz doce cantando. Quando vejo o criativo criando. Quando vejo o cuidador cuidando. Quando vejo o espírito livre viajando. Quando vejo aquele cara que gosta de natureza no meio do mato. Quando escuto um músico tocando “no feeling” de olhos fechados.</a:t>
            </a:r>
          </a:p>
          <a:p>
            <a:pPr marL="0" indent="0">
              <a:buNone/>
            </a:pPr>
            <a:r>
              <a:rPr lang="pt-BR" sz="1800" dirty="0"/>
              <a:t>Cada um tem seu lugar.</a:t>
            </a:r>
          </a:p>
          <a:p>
            <a:pPr marL="0" indent="0">
              <a:buNone/>
            </a:pPr>
            <a:r>
              <a:rPr lang="pt-BR" sz="1800" dirty="0"/>
              <a:t>Não existe ninguém mais especial que o outro. Não existe ninguém mais talentoso. Não existem sortudos, escolhidos ou privilegiados. Somos todos iguais. Somos todos únicos. O que nos diferencia é o lugar que ocupamos.</a:t>
            </a:r>
          </a:p>
          <a:p>
            <a:pPr marL="0" indent="0">
              <a:buNone/>
            </a:pPr>
            <a:r>
              <a:rPr lang="pt-BR" sz="1800" dirty="0"/>
              <a:t>Uma peça do quebra-cabeças de quina (aquela com dois lados retos) vai atrapalhar se estiver no centro. E uma peça de centro não encaixa na lateral.</a:t>
            </a:r>
          </a:p>
          <a:p>
            <a:pPr marL="0" indent="0" algn="just">
              <a:lnSpc>
                <a:spcPct val="100000"/>
              </a:lnSpc>
              <a:buNone/>
            </a:pPr>
            <a:r>
              <a:rPr lang="pt-BR" sz="1400" dirty="0"/>
              <a:t>(...)</a:t>
            </a:r>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Tree>
    <p:extLst>
      <p:ext uri="{BB962C8B-B14F-4D97-AF65-F5344CB8AC3E}">
        <p14:creationId xmlns:p14="http://schemas.microsoft.com/office/powerpoint/2010/main" val="4289794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5382" y="160167"/>
            <a:ext cx="9916886" cy="1325563"/>
          </a:xfrm>
        </p:spPr>
        <p:txBody>
          <a:bodyPr>
            <a:normAutofit/>
          </a:bodyPr>
          <a:lstStyle/>
          <a:p>
            <a:r>
              <a:rPr lang="pt-BR" sz="4800" dirty="0"/>
              <a:t>Adulto Maduro - Erikson</a:t>
            </a:r>
            <a:endParaRPr lang="pt-BR" sz="4800" b="1" dirty="0"/>
          </a:p>
        </p:txBody>
      </p:sp>
      <p:sp>
        <p:nvSpPr>
          <p:cNvPr id="3" name="Espaço Reservado para Conteúdo 2"/>
          <p:cNvSpPr>
            <a:spLocks noGrp="1"/>
          </p:cNvSpPr>
          <p:nvPr>
            <p:ph idx="1"/>
          </p:nvPr>
        </p:nvSpPr>
        <p:spPr>
          <a:xfrm>
            <a:off x="1463040" y="1497724"/>
            <a:ext cx="10219208" cy="5148736"/>
          </a:xfrm>
        </p:spPr>
        <p:txBody>
          <a:bodyPr>
            <a:normAutofit lnSpcReduction="10000"/>
          </a:bodyPr>
          <a:lstStyle/>
          <a:p>
            <a:pPr algn="just">
              <a:lnSpc>
                <a:spcPct val="100000"/>
              </a:lnSpc>
            </a:pPr>
            <a:r>
              <a:rPr lang="pt-BR" sz="3200" dirty="0"/>
              <a:t>Movimento para o exterior</a:t>
            </a:r>
          </a:p>
          <a:p>
            <a:pPr algn="just">
              <a:lnSpc>
                <a:spcPct val="100000"/>
              </a:lnSpc>
            </a:pPr>
            <a:r>
              <a:rPr lang="pt-BR" sz="3200" dirty="0" err="1"/>
              <a:t>Generatividade</a:t>
            </a:r>
            <a:r>
              <a:rPr lang="pt-BR" sz="3200" dirty="0"/>
              <a:t> – a preocupação de adultos maduros em estabelecer e orientar a próxima geração, perpetuando-se através da influência sobre aqueles que o sucedem. </a:t>
            </a:r>
          </a:p>
          <a:p>
            <a:pPr marL="0" indent="0" algn="just">
              <a:lnSpc>
                <a:spcPct val="100000"/>
              </a:lnSpc>
              <a:buNone/>
            </a:pPr>
            <a:r>
              <a:rPr lang="pt-BR" sz="3200" dirty="0"/>
              <a:t>   </a:t>
            </a:r>
            <a:r>
              <a:rPr lang="pt-BR" sz="3200" b="1" dirty="0"/>
              <a:t>X</a:t>
            </a:r>
            <a:r>
              <a:rPr lang="pt-BR" sz="3200" dirty="0"/>
              <a:t> Estagnação – tornam-se centradas em si mesmas, inativas ou sem vida. </a:t>
            </a:r>
          </a:p>
          <a:p>
            <a:pPr marL="0" indent="0" algn="just">
              <a:lnSpc>
                <a:spcPct val="100000"/>
              </a:lnSpc>
              <a:buNone/>
            </a:pPr>
            <a:endParaRPr lang="pt-BR" sz="3200" dirty="0"/>
          </a:p>
          <a:p>
            <a:pPr marL="0" indent="0" algn="just">
              <a:lnSpc>
                <a:spcPct val="100000"/>
              </a:lnSpc>
              <a:buNone/>
            </a:pPr>
            <a:r>
              <a:rPr lang="pt-BR" sz="3200" dirty="0"/>
              <a:t>A virtude deste período é o cuidado “um compromisso amplo no sentido de cuidar das pessoas, dos produtos e das ideias com as quais a pessoa aprendeu a se importar”. </a:t>
            </a:r>
          </a:p>
          <a:p>
            <a:pPr algn="just">
              <a:lnSpc>
                <a:spcPct val="100000"/>
              </a:lnSpc>
            </a:pPr>
            <a:endParaRPr lang="pt-BR" dirty="0"/>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
        <p:nvSpPr>
          <p:cNvPr id="5" name="Seta para baixo 4"/>
          <p:cNvSpPr/>
          <p:nvPr/>
        </p:nvSpPr>
        <p:spPr>
          <a:xfrm>
            <a:off x="2115403" y="4653887"/>
            <a:ext cx="300251" cy="3821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820218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5382" y="160167"/>
            <a:ext cx="9916886" cy="1325563"/>
          </a:xfrm>
        </p:spPr>
        <p:txBody>
          <a:bodyPr>
            <a:normAutofit/>
          </a:bodyPr>
          <a:lstStyle/>
          <a:p>
            <a:r>
              <a:rPr lang="pt-BR" sz="4800" dirty="0"/>
              <a:t>Reestruturação de papéis sociais</a:t>
            </a:r>
            <a:endParaRPr lang="pt-BR" sz="4800" b="1" dirty="0"/>
          </a:p>
        </p:txBody>
      </p:sp>
      <p:sp>
        <p:nvSpPr>
          <p:cNvPr id="3" name="Espaço Reservado para Conteúdo 2"/>
          <p:cNvSpPr>
            <a:spLocks noGrp="1"/>
          </p:cNvSpPr>
          <p:nvPr>
            <p:ph idx="1"/>
          </p:nvPr>
        </p:nvSpPr>
        <p:spPr>
          <a:xfrm>
            <a:off x="1463040" y="1497724"/>
            <a:ext cx="10219208" cy="5148736"/>
          </a:xfrm>
        </p:spPr>
        <p:txBody>
          <a:bodyPr>
            <a:normAutofit/>
          </a:bodyPr>
          <a:lstStyle/>
          <a:p>
            <a:pPr algn="just">
              <a:lnSpc>
                <a:spcPct val="100000"/>
              </a:lnSpc>
            </a:pPr>
            <a:r>
              <a:rPr lang="pt-BR" sz="3200" dirty="0"/>
              <a:t>Separar-se de filhos</a:t>
            </a:r>
          </a:p>
          <a:p>
            <a:pPr algn="just">
              <a:lnSpc>
                <a:spcPct val="100000"/>
              </a:lnSpc>
            </a:pPr>
            <a:r>
              <a:rPr lang="pt-BR" sz="3200" dirty="0"/>
              <a:t>Se tornar avó ou avô</a:t>
            </a:r>
          </a:p>
          <a:p>
            <a:pPr algn="just">
              <a:lnSpc>
                <a:spcPct val="100000"/>
              </a:lnSpc>
            </a:pPr>
            <a:r>
              <a:rPr lang="pt-BR" sz="3200" dirty="0"/>
              <a:t>Mudar de trabalho ou carreira</a:t>
            </a:r>
          </a:p>
          <a:p>
            <a:pPr algn="just">
              <a:lnSpc>
                <a:spcPct val="100000"/>
              </a:lnSpc>
            </a:pPr>
            <a:r>
              <a:rPr lang="pt-BR" sz="3200" dirty="0"/>
              <a:t>Aposentar-se</a:t>
            </a:r>
          </a:p>
          <a:p>
            <a:pPr algn="just">
              <a:lnSpc>
                <a:spcPct val="100000"/>
              </a:lnSpc>
            </a:pPr>
            <a:r>
              <a:rPr lang="pt-BR" sz="3200" dirty="0"/>
              <a:t>Responsáveis por pais idosos</a:t>
            </a:r>
          </a:p>
          <a:p>
            <a:pPr algn="just">
              <a:lnSpc>
                <a:spcPct val="100000"/>
              </a:lnSpc>
            </a:pPr>
            <a:endParaRPr lang="pt-BR" sz="3200" dirty="0"/>
          </a:p>
          <a:p>
            <a:pPr algn="just">
              <a:lnSpc>
                <a:spcPct val="100000"/>
              </a:lnSpc>
            </a:pPr>
            <a:r>
              <a:rPr lang="pt-BR" sz="3200" dirty="0"/>
              <a:t>Apesar de múltiplos desafios, a maioria nesta fase de vida parece ser bem capaz de lidar com eles.</a:t>
            </a:r>
            <a:endParaRPr lang="pt-BR" dirty="0"/>
          </a:p>
        </p:txBody>
      </p:sp>
      <p:pic>
        <p:nvPicPr>
          <p:cNvPr id="4" name="Imagem 3"/>
          <p:cNvPicPr>
            <a:picLocks noChangeAspect="1"/>
          </p:cNvPicPr>
          <p:nvPr/>
        </p:nvPicPr>
        <p:blipFill>
          <a:blip r:embed="rId2"/>
          <a:stretch>
            <a:fillRect/>
          </a:stretch>
        </p:blipFill>
        <p:spPr>
          <a:xfrm>
            <a:off x="0" y="0"/>
            <a:ext cx="1231641" cy="6858000"/>
          </a:xfrm>
          <a:prstGeom prst="rect">
            <a:avLst/>
          </a:prstGeom>
        </p:spPr>
      </p:pic>
      <p:sp>
        <p:nvSpPr>
          <p:cNvPr id="5" name="Seta para baixo 4"/>
          <p:cNvSpPr/>
          <p:nvPr/>
        </p:nvSpPr>
        <p:spPr>
          <a:xfrm>
            <a:off x="2115403" y="4653887"/>
            <a:ext cx="300251" cy="3821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050451417"/>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3933</TotalTime>
  <Words>1697</Words>
  <Application>Microsoft Office PowerPoint</Application>
  <PresentationFormat>Widescreen</PresentationFormat>
  <Paragraphs>131</Paragraphs>
  <Slides>22</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22</vt:i4>
      </vt:variant>
    </vt:vector>
  </HeadingPairs>
  <TitlesOfParts>
    <vt:vector size="27" baseType="lpstr">
      <vt:lpstr>Arial</vt:lpstr>
      <vt:lpstr>Calibri</vt:lpstr>
      <vt:lpstr>Calibri Light</vt:lpstr>
      <vt:lpstr>Wingdings</vt:lpstr>
      <vt:lpstr>Tema do Office</vt:lpstr>
      <vt:lpstr>Adulto Maduro</vt:lpstr>
      <vt:lpstr>Adulto Maduro</vt:lpstr>
      <vt:lpstr>A trajetória de vida</vt:lpstr>
      <vt:lpstr>A trajetória de vida</vt:lpstr>
      <vt:lpstr>Adulto Maduro</vt:lpstr>
      <vt:lpstr>Adulto Maduro - Jung</vt:lpstr>
      <vt:lpstr>Seu lugar no mundo (Gustavo Tanaka)</vt:lpstr>
      <vt:lpstr>Adulto Maduro - Erikson</vt:lpstr>
      <vt:lpstr>Reestruturação de papéis sociais</vt:lpstr>
      <vt:lpstr>A crise da meia idade</vt:lpstr>
      <vt:lpstr>Revisão da meia idade</vt:lpstr>
      <vt:lpstr>Bem estar psicológico </vt:lpstr>
      <vt:lpstr>Bem estar psicológico </vt:lpstr>
      <vt:lpstr>Rede de relações sociais e apoio emocional</vt:lpstr>
      <vt:lpstr>Divórcio </vt:lpstr>
      <vt:lpstr>Ninho vazio x Liberdade </vt:lpstr>
      <vt:lpstr>Direito real de laje  (lei nº 13.465/2017)</vt:lpstr>
      <vt:lpstr>“Ninho atravancado”</vt:lpstr>
      <vt:lpstr>Laços de parentescos</vt:lpstr>
      <vt:lpstr>Relacionamentos com pais idosos</vt:lpstr>
      <vt:lpstr>Relacionamentos com irmãos</vt:lpstr>
      <vt:lpstr>Referências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Psicologia do Desenvolvimento</dc:title>
  <dc:creator>Yasmin</dc:creator>
  <cp:lastModifiedBy>Carla da Silva Santos</cp:lastModifiedBy>
  <cp:revision>370</cp:revision>
  <dcterms:created xsi:type="dcterms:W3CDTF">2017-01-23T23:59:21Z</dcterms:created>
  <dcterms:modified xsi:type="dcterms:W3CDTF">2018-09-27T11:35:56Z</dcterms:modified>
</cp:coreProperties>
</file>