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  <p:sldId id="261" r:id="rId5"/>
    <p:sldId id="262" r:id="rId6"/>
    <p:sldId id="266" r:id="rId7"/>
    <p:sldId id="263" r:id="rId8"/>
    <p:sldId id="267" r:id="rId9"/>
    <p:sldId id="274" r:id="rId10"/>
    <p:sldId id="264" r:id="rId11"/>
    <p:sldId id="268" r:id="rId12"/>
    <p:sldId id="269" r:id="rId13"/>
    <p:sldId id="265" r:id="rId14"/>
    <p:sldId id="270" r:id="rId15"/>
    <p:sldId id="271" r:id="rId16"/>
    <p:sldId id="273" r:id="rId17"/>
    <p:sldId id="275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BD49-531B-48D8-9ECF-C2FC89E46ED1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6104-26C0-4ED0-81E5-C30BE6F6AB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835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BD49-531B-48D8-9ECF-C2FC89E46ED1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6104-26C0-4ED0-81E5-C30BE6F6AB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470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BD49-531B-48D8-9ECF-C2FC89E46ED1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6104-26C0-4ED0-81E5-C30BE6F6AB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5772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BD49-531B-48D8-9ECF-C2FC89E46ED1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6104-26C0-4ED0-81E5-C30BE6F6AB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3000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BD49-531B-48D8-9ECF-C2FC89E46ED1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6104-26C0-4ED0-81E5-C30BE6F6AB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7001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BD49-531B-48D8-9ECF-C2FC89E46ED1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6104-26C0-4ED0-81E5-C30BE6F6AB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954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BD49-531B-48D8-9ECF-C2FC89E46ED1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6104-26C0-4ED0-81E5-C30BE6F6AB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818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BD49-531B-48D8-9ECF-C2FC89E46ED1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6104-26C0-4ED0-81E5-C30BE6F6AB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192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BD49-531B-48D8-9ECF-C2FC89E46ED1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6104-26C0-4ED0-81E5-C30BE6F6AB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4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BD49-531B-48D8-9ECF-C2FC89E46ED1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6104-26C0-4ED0-81E5-C30BE6F6AB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9393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BD49-531B-48D8-9ECF-C2FC89E46ED1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6104-26C0-4ED0-81E5-C30BE6F6AB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168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CBD49-531B-48D8-9ECF-C2FC89E46ED1}" type="datetimeFigureOut">
              <a:rPr lang="pt-BR" smtClean="0"/>
              <a:t>27/09/2018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36104-26C0-4ED0-81E5-C30BE6F6AB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766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asmincunha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qyNGFOpRSE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" y="-18661"/>
            <a:ext cx="12168188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1012" y="951723"/>
            <a:ext cx="5635690" cy="2276670"/>
          </a:xfrm>
        </p:spPr>
        <p:txBody>
          <a:bodyPr>
            <a:normAutofit/>
          </a:bodyPr>
          <a:lstStyle/>
          <a:p>
            <a:r>
              <a:rPr lang="pt-BR" b="1" dirty="0"/>
              <a:t>Psicologia do Desenvolvimento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5212702" cy="2051787"/>
          </a:xfrm>
        </p:spPr>
        <p:txBody>
          <a:bodyPr>
            <a:normAutofit/>
          </a:bodyPr>
          <a:lstStyle/>
          <a:p>
            <a:r>
              <a:rPr lang="pt-BR" sz="2800" i="1" dirty="0"/>
              <a:t>Mônica da Cunha Oliveira</a:t>
            </a:r>
            <a:endParaRPr lang="pt-BR" sz="2800" i="1" dirty="0">
              <a:hlinkClick r:id="rId3"/>
            </a:endParaRPr>
          </a:p>
          <a:p>
            <a:r>
              <a:rPr lang="pt-BR" sz="2800" i="1" dirty="0"/>
              <a:t>Yasmin Cunha de Oliveira</a:t>
            </a:r>
          </a:p>
          <a:p>
            <a:r>
              <a:rPr lang="pt-BR" sz="2800" dirty="0"/>
              <a:t>2018.1</a:t>
            </a:r>
          </a:p>
          <a:p>
            <a:r>
              <a:rPr lang="pt-BR" sz="2800" b="1" dirty="0"/>
              <a:t>Desenvolvimento do Ciclo de Vida</a:t>
            </a:r>
          </a:p>
          <a:p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3415993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5576" y="1"/>
            <a:ext cx="9898224" cy="1362268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5300" b="1" dirty="0"/>
              <a:t>Operações concretas (7 a 11/12 anos)</a:t>
            </a:r>
            <a:r>
              <a:rPr lang="pt-BR" sz="5400" dirty="0"/>
              <a:t/>
            </a:r>
            <a:br>
              <a:rPr lang="pt-BR" sz="5400" dirty="0"/>
            </a:br>
            <a:r>
              <a:rPr lang="pt-BR" sz="5300" b="1" dirty="0"/>
              <a:t/>
            </a:r>
            <a:br>
              <a:rPr lang="pt-BR" sz="5300" b="1" dirty="0"/>
            </a:br>
            <a:endParaRPr lang="pt-BR" sz="53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5576" y="970386"/>
            <a:ext cx="10412962" cy="5475042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pt-BR" sz="3200" dirty="0"/>
              <a:t>A infância propriamente dita</a:t>
            </a:r>
          </a:p>
          <a:p>
            <a:pPr algn="just">
              <a:lnSpc>
                <a:spcPct val="100000"/>
              </a:lnSpc>
            </a:pPr>
            <a:r>
              <a:rPr lang="pt-BR" sz="3200" dirty="0"/>
              <a:t>Início da construção lógica: capacidade da criança de estabelecer relações que permitam a coordenação de pontos de vistas diferentes e integrá-los.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3200" dirty="0"/>
              <a:t>		- plano afetivo: cooperar com os outros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3200" dirty="0"/>
              <a:t>		- plano intelectual: surgimento das operações, por exemplo no quebra-cabeça pode corrigir um erro (desmanchar uma parte) e recomeçar </a:t>
            </a:r>
          </a:p>
          <a:p>
            <a:pPr algn="just">
              <a:lnSpc>
                <a:spcPct val="150000"/>
              </a:lnSpc>
            </a:pPr>
            <a:endParaRPr lang="pt-BR" sz="32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31641" cy="6858000"/>
          </a:xfrm>
          <a:prstGeom prst="rect">
            <a:avLst/>
          </a:prstGeom>
        </p:spPr>
      </p:pic>
      <p:sp>
        <p:nvSpPr>
          <p:cNvPr id="5" name="Seta dobrada para cima 4"/>
          <p:cNvSpPr/>
          <p:nvPr/>
        </p:nvSpPr>
        <p:spPr>
          <a:xfrm rot="5400000">
            <a:off x="2435291" y="3651922"/>
            <a:ext cx="354561" cy="37322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406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5576" y="1"/>
            <a:ext cx="9898224" cy="1362268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5300" b="1" dirty="0"/>
              <a:t>Operações concretas (7 a 11/12 anos)</a:t>
            </a:r>
            <a:r>
              <a:rPr lang="pt-BR" sz="5400" dirty="0"/>
              <a:t/>
            </a:r>
            <a:br>
              <a:rPr lang="pt-BR" sz="5400" dirty="0"/>
            </a:br>
            <a:r>
              <a:rPr lang="pt-BR" sz="5300" b="1" dirty="0"/>
              <a:t/>
            </a:r>
            <a:br>
              <a:rPr lang="pt-BR" sz="5300" b="1" dirty="0"/>
            </a:br>
            <a:endParaRPr lang="pt-BR" sz="53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5576" y="1082354"/>
            <a:ext cx="10412962" cy="5475042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pt-BR" sz="3200" dirty="0"/>
              <a:t>A criança exerce suas habilidade a partir de objetos reais, concretos (situações presentes ou passadas, vivenciadas).</a:t>
            </a:r>
          </a:p>
          <a:p>
            <a:pPr algn="just">
              <a:lnSpc>
                <a:spcPct val="100000"/>
              </a:lnSpc>
            </a:pPr>
            <a:r>
              <a:rPr lang="pt-BR" sz="3200" dirty="0"/>
              <a:t>Capacidade de reflexão: pensar antes de agir, considerar vários pontos de vista, recuperar o passado e antecipar o futuro</a:t>
            </a:r>
          </a:p>
          <a:p>
            <a:pPr algn="just">
              <a:lnSpc>
                <a:spcPct val="100000"/>
              </a:lnSpc>
            </a:pPr>
            <a:r>
              <a:rPr lang="pt-BR" sz="3200" dirty="0"/>
              <a:t>A criança adquire uma autonomia crescente em relação aos adultos, passando a organizar seus próprios valores morais.</a:t>
            </a:r>
          </a:p>
          <a:p>
            <a:pPr algn="just">
              <a:lnSpc>
                <a:spcPct val="100000"/>
              </a:lnSpc>
            </a:pPr>
            <a:r>
              <a:rPr lang="pt-BR" sz="3200" dirty="0"/>
              <a:t>Novos sentimentos morais característicos: respeito mutuo, honestidade, companheirismo e justiça (que considera a intenção na ação).  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316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206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5576" y="1"/>
            <a:ext cx="9898224" cy="1362268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5300" b="1" dirty="0"/>
              <a:t>Operações concretas (7 a 11/12 anos)</a:t>
            </a:r>
            <a:r>
              <a:rPr lang="pt-BR" sz="5400" dirty="0"/>
              <a:t/>
            </a:r>
            <a:br>
              <a:rPr lang="pt-BR" sz="5400" dirty="0"/>
            </a:br>
            <a:r>
              <a:rPr lang="pt-BR" sz="5300" b="1" dirty="0"/>
              <a:t/>
            </a:r>
            <a:br>
              <a:rPr lang="pt-BR" sz="5300" b="1" dirty="0"/>
            </a:br>
            <a:endParaRPr lang="pt-BR" sz="53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5576" y="1082354"/>
            <a:ext cx="10412962" cy="5475042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pt-BR" sz="3200" dirty="0"/>
              <a:t>O grupo de colegas satisfaz, progressivamente, as necessidades de segurança e afeto. </a:t>
            </a:r>
          </a:p>
          <a:p>
            <a:pPr marL="2286000" lvl="5" indent="0" algn="just">
              <a:lnSpc>
                <a:spcPct val="100000"/>
              </a:lnSpc>
              <a:buNone/>
            </a:pPr>
            <a:r>
              <a:rPr lang="pt-BR" sz="3200" dirty="0"/>
              <a:t>Sentimento de pertença grupal torna-se forte</a:t>
            </a:r>
          </a:p>
          <a:p>
            <a:pPr algn="just">
              <a:lnSpc>
                <a:spcPct val="100000"/>
              </a:lnSpc>
            </a:pPr>
            <a:r>
              <a:rPr lang="pt-BR" sz="3200" dirty="0"/>
              <a:t>A cooperação é uma capacidade que vai se desenvolvendo ao longo do período e será um facilitador de trabalho em grupo.</a:t>
            </a:r>
          </a:p>
          <a:p>
            <a:pPr algn="just">
              <a:lnSpc>
                <a:spcPct val="100000"/>
              </a:lnSpc>
            </a:pPr>
            <a:endParaRPr lang="pt-BR" sz="32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31641" cy="6858000"/>
          </a:xfrm>
          <a:prstGeom prst="rect">
            <a:avLst/>
          </a:prstGeom>
        </p:spPr>
      </p:pic>
      <p:sp>
        <p:nvSpPr>
          <p:cNvPr id="5" name="Seta dobrada para cima 4"/>
          <p:cNvSpPr/>
          <p:nvPr/>
        </p:nvSpPr>
        <p:spPr>
          <a:xfrm rot="5400000">
            <a:off x="3088434" y="2183366"/>
            <a:ext cx="354561" cy="37322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4108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5576" y="1"/>
            <a:ext cx="10338318" cy="1362268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5300" b="1" dirty="0"/>
              <a:t>Operações formais </a:t>
            </a:r>
            <a:r>
              <a:rPr lang="pt-BR" sz="4900" b="1" dirty="0"/>
              <a:t>(11/12 anos em diante)</a:t>
            </a:r>
            <a:r>
              <a:rPr lang="pt-BR" sz="5400" dirty="0"/>
              <a:t/>
            </a:r>
            <a:br>
              <a:rPr lang="pt-BR" sz="5400" dirty="0"/>
            </a:br>
            <a:r>
              <a:rPr lang="pt-BR" sz="5300" b="1" dirty="0"/>
              <a:t/>
            </a:r>
            <a:br>
              <a:rPr lang="pt-BR" sz="5300" b="1" dirty="0"/>
            </a:br>
            <a:endParaRPr lang="pt-BR" sz="53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5576" y="1194318"/>
            <a:ext cx="9898224" cy="5475042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pt-BR" sz="3200" dirty="0"/>
              <a:t>A adolescência </a:t>
            </a:r>
          </a:p>
          <a:p>
            <a:pPr algn="just">
              <a:lnSpc>
                <a:spcPct val="100000"/>
              </a:lnSpc>
            </a:pPr>
            <a:r>
              <a:rPr lang="pt-BR" sz="3200" dirty="0"/>
              <a:t>passagem do pensamento concreto para o formal, abstrato</a:t>
            </a:r>
          </a:p>
          <a:p>
            <a:pPr algn="just">
              <a:lnSpc>
                <a:spcPct val="100000"/>
              </a:lnSpc>
            </a:pPr>
            <a:r>
              <a:rPr lang="pt-BR" sz="3200" dirty="0"/>
              <a:t>Realiza as operações no plano das ideias, sem necessitar de manipulação ou referencias concretas</a:t>
            </a:r>
          </a:p>
          <a:p>
            <a:pPr algn="just">
              <a:lnSpc>
                <a:spcPct val="100000"/>
              </a:lnSpc>
            </a:pPr>
            <a:r>
              <a:rPr lang="pt-BR" sz="3200" dirty="0"/>
              <a:t>O livre exercício da reflexão permite aos adolescentes incialmente “submeter” o mundo real aos sistemas e teorias que seu pensamento é capaz de criar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3200" dirty="0"/>
              <a:t>   	 vai se atenuando até conciliar o pensamento com a realidade</a:t>
            </a:r>
          </a:p>
          <a:p>
            <a:pPr algn="just">
              <a:lnSpc>
                <a:spcPct val="100000"/>
              </a:lnSpc>
            </a:pPr>
            <a:endParaRPr lang="pt-BR" sz="32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31641" cy="6858000"/>
          </a:xfrm>
          <a:prstGeom prst="rect">
            <a:avLst/>
          </a:prstGeom>
        </p:spPr>
      </p:pic>
      <p:sp>
        <p:nvSpPr>
          <p:cNvPr id="5" name="Seta dobrada para cima 4"/>
          <p:cNvSpPr/>
          <p:nvPr/>
        </p:nvSpPr>
        <p:spPr>
          <a:xfrm rot="5400000">
            <a:off x="2006085" y="5710322"/>
            <a:ext cx="354561" cy="37322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3358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5576" y="1"/>
            <a:ext cx="10338318" cy="1362268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5300" b="1" dirty="0"/>
              <a:t>Operações formais </a:t>
            </a:r>
            <a:r>
              <a:rPr lang="pt-BR" sz="4900" b="1" dirty="0"/>
              <a:t>(11/12 anos em diante)</a:t>
            </a:r>
            <a:r>
              <a:rPr lang="pt-BR" sz="5400" dirty="0"/>
              <a:t/>
            </a:r>
            <a:br>
              <a:rPr lang="pt-BR" sz="5400" dirty="0"/>
            </a:br>
            <a:r>
              <a:rPr lang="pt-BR" sz="5300" b="1" dirty="0"/>
              <a:t/>
            </a:r>
            <a:br>
              <a:rPr lang="pt-BR" sz="5300" b="1" dirty="0"/>
            </a:br>
            <a:endParaRPr lang="pt-BR" sz="53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5576" y="1194318"/>
            <a:ext cx="9898224" cy="5475042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pt-BR" sz="3200" dirty="0"/>
              <a:t>Relações sociais: fase de interiorização/ antissocial: afasta da família, não aceita conselho de adultos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3200" dirty="0"/>
              <a:t>   	o objetivo final de questionamento é a sociedade</a:t>
            </a:r>
          </a:p>
          <a:p>
            <a:pPr algn="just">
              <a:lnSpc>
                <a:spcPct val="100000"/>
              </a:lnSpc>
            </a:pPr>
            <a:r>
              <a:rPr lang="pt-BR" sz="3200" dirty="0"/>
              <a:t>Aspecto afetivo: vive conflitos.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3200" dirty="0"/>
              <a:t>“Deseja libertar-se do adulto, mas ainda depende dele. Deseja ser aceito pelos amigos e pelos adultos. O grupo de amigos é um importante referencial [...]”. </a:t>
            </a:r>
          </a:p>
          <a:p>
            <a:pPr algn="just">
              <a:lnSpc>
                <a:spcPct val="100000"/>
              </a:lnSpc>
            </a:pPr>
            <a:endParaRPr lang="pt-BR" sz="32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31641" cy="6858000"/>
          </a:xfrm>
          <a:prstGeom prst="rect">
            <a:avLst/>
          </a:prstGeom>
        </p:spPr>
      </p:pic>
      <p:sp>
        <p:nvSpPr>
          <p:cNvPr id="5" name="Seta dobrada para cima 4"/>
          <p:cNvSpPr/>
          <p:nvPr/>
        </p:nvSpPr>
        <p:spPr>
          <a:xfrm rot="5400000">
            <a:off x="1950102" y="2369974"/>
            <a:ext cx="354561" cy="37322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9705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5576" y="1"/>
            <a:ext cx="10338318" cy="1362268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5300" b="1" dirty="0"/>
              <a:t>Juventude: projeto de vida</a:t>
            </a:r>
            <a:r>
              <a:rPr lang="pt-BR" sz="5400" dirty="0"/>
              <a:t/>
            </a:r>
            <a:br>
              <a:rPr lang="pt-BR" sz="5400" dirty="0"/>
            </a:br>
            <a:r>
              <a:rPr lang="pt-BR" sz="5300" b="1" dirty="0"/>
              <a:t/>
            </a:r>
            <a:br>
              <a:rPr lang="pt-BR" sz="5300" b="1" dirty="0"/>
            </a:br>
            <a:endParaRPr lang="pt-BR" sz="53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5576" y="1194318"/>
            <a:ext cx="9898224" cy="5475042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pt-BR" sz="3200" dirty="0"/>
              <a:t>A personalidade começa a se formar no final da infância, entre 8 e 12 anos, com a organização autônoma de regras, dos valores e a afirmação da vontade. </a:t>
            </a:r>
          </a:p>
          <a:p>
            <a:pPr algn="just">
              <a:lnSpc>
                <a:spcPct val="100000"/>
              </a:lnSpc>
            </a:pPr>
            <a:r>
              <a:rPr lang="pt-BR" sz="3200" dirty="0"/>
              <a:t>Esses processos subordinam-se num sistema único e pessoal e vão se exteriorizar na construção de um projeto de vida</a:t>
            </a:r>
          </a:p>
          <a:p>
            <a:pPr marL="0" lvl="4" indent="0" algn="just">
              <a:lnSpc>
                <a:spcPct val="100000"/>
              </a:lnSpc>
              <a:spcBef>
                <a:spcPts val="1000"/>
              </a:spcBef>
              <a:buNone/>
            </a:pPr>
            <a:r>
              <a:rPr lang="pt-BR" sz="3200" dirty="0"/>
              <a:t>		que vai nortear o indivíduo em sua adaptação ativa a realidade, por meio de sua inserção no mundo de trabalho ou na preparação para ele</a:t>
            </a:r>
          </a:p>
          <a:p>
            <a:pPr marL="457200" lvl="4" indent="-457200" algn="just">
              <a:lnSpc>
                <a:spcPct val="100000"/>
              </a:lnSpc>
              <a:spcBef>
                <a:spcPts val="1000"/>
              </a:spcBef>
            </a:pPr>
            <a:endParaRPr lang="pt-BR" sz="32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3200" dirty="0"/>
              <a:t>		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31641" cy="6858000"/>
          </a:xfrm>
          <a:prstGeom prst="rect">
            <a:avLst/>
          </a:prstGeom>
        </p:spPr>
      </p:pic>
      <p:sp>
        <p:nvSpPr>
          <p:cNvPr id="6" name="Seta dobrada para cima 5"/>
          <p:cNvSpPr/>
          <p:nvPr/>
        </p:nvSpPr>
        <p:spPr>
          <a:xfrm rot="5400000">
            <a:off x="2659225" y="4366715"/>
            <a:ext cx="354561" cy="37322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9265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5576" y="1"/>
            <a:ext cx="10338318" cy="1362268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5300" b="1" dirty="0"/>
              <a:t>Vida adulta</a:t>
            </a:r>
            <a:r>
              <a:rPr lang="pt-BR" sz="5400" dirty="0"/>
              <a:t/>
            </a:r>
            <a:br>
              <a:rPr lang="pt-BR" sz="5400" dirty="0"/>
            </a:br>
            <a:r>
              <a:rPr lang="pt-BR" sz="5300" b="1" dirty="0"/>
              <a:t/>
            </a:r>
            <a:br>
              <a:rPr lang="pt-BR" sz="5300" b="1" dirty="0"/>
            </a:br>
            <a:endParaRPr lang="pt-BR" sz="53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5576" y="1194318"/>
            <a:ext cx="9898224" cy="5475042"/>
          </a:xfrm>
        </p:spPr>
        <p:txBody>
          <a:bodyPr>
            <a:noAutofit/>
          </a:bodyPr>
          <a:lstStyle/>
          <a:p>
            <a:pPr marL="457200" lvl="4" indent="-457200" algn="just">
              <a:lnSpc>
                <a:spcPct val="100000"/>
              </a:lnSpc>
              <a:spcBef>
                <a:spcPts val="1000"/>
              </a:spcBef>
            </a:pPr>
            <a:r>
              <a:rPr lang="pt-BR" sz="3200" dirty="0"/>
              <a:t>Na idade adulta não surge nenhuma nova estrutura mental e o individuo caminha para um aumento gradual do desenvolvimento cognitivo, em profundidade, e uma maior compreensão dos problemas e das realidades significativas que o atingem. </a:t>
            </a:r>
          </a:p>
          <a:p>
            <a:pPr marL="457200" lvl="4" indent="-457200" algn="just">
              <a:lnSpc>
                <a:spcPct val="100000"/>
              </a:lnSpc>
              <a:spcBef>
                <a:spcPts val="1000"/>
              </a:spcBef>
            </a:pPr>
            <a:r>
              <a:rPr lang="pt-BR" sz="3200" dirty="0"/>
              <a:t>Dois indicadores marcam a entrada na vida adulta: ingresso no mundo de trabalho e a constituição de uma nova família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3200" dirty="0"/>
              <a:t>		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316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797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5576" y="1"/>
            <a:ext cx="10338318" cy="1362268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5300" b="1" dirty="0"/>
              <a:t>Referências</a:t>
            </a:r>
            <a:r>
              <a:rPr lang="pt-BR" sz="5400" dirty="0"/>
              <a:t/>
            </a:r>
            <a:br>
              <a:rPr lang="pt-BR" sz="5400" dirty="0"/>
            </a:br>
            <a:r>
              <a:rPr lang="pt-BR" sz="5300" b="1" dirty="0"/>
              <a:t/>
            </a:r>
            <a:br>
              <a:rPr lang="pt-BR" sz="5300" b="1" dirty="0"/>
            </a:br>
            <a:endParaRPr lang="pt-BR" sz="53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5576" y="1194318"/>
            <a:ext cx="9898224" cy="5475042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pt-BR" sz="3200" dirty="0"/>
              <a:t>BOCK, Ana Mercês Bahia; FURTADO, Odair; TEIXEIRA, Maria de Lourdes </a:t>
            </a:r>
            <a:r>
              <a:rPr lang="pt-BR" sz="3200" dirty="0" err="1"/>
              <a:t>Trassi</a:t>
            </a:r>
            <a:r>
              <a:rPr lang="pt-BR" sz="3200" dirty="0"/>
              <a:t>. Psicologias. São Paulo: Saraiva, 13ª edição, p.101 – 105, </a:t>
            </a:r>
            <a:r>
              <a:rPr lang="pt-BR" sz="3200"/>
              <a:t>1999 </a:t>
            </a:r>
          </a:p>
          <a:p>
            <a:pPr algn="just">
              <a:lnSpc>
                <a:spcPct val="100000"/>
              </a:lnSpc>
            </a:pPr>
            <a:r>
              <a:rPr lang="pt-BR" sz="3200"/>
              <a:t>PAPALIA</a:t>
            </a:r>
            <a:r>
              <a:rPr lang="pt-BR" sz="3200" dirty="0"/>
              <a:t>, Diane E FELDMAN, Ruth. Desenvolvimento Humano.  12 </a:t>
            </a:r>
            <a:r>
              <a:rPr lang="pt-BR" sz="3200" dirty="0" err="1"/>
              <a:t>ed</a:t>
            </a:r>
            <a:r>
              <a:rPr lang="pt-BR" sz="3200" dirty="0"/>
              <a:t>, 2013	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316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968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5576" y="1"/>
            <a:ext cx="9898224" cy="1362268"/>
          </a:xfrm>
        </p:spPr>
        <p:txBody>
          <a:bodyPr>
            <a:norm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800" b="1" dirty="0"/>
              <a:t>Teoria do desenvolvimento de Piaget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5576" y="1194318"/>
            <a:ext cx="9898224" cy="547504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3200" dirty="0"/>
              <a:t>Cada período é caracterizado por aquilo que o indivíduo consegue fazer de melhor nessas faixas etárias </a:t>
            </a:r>
          </a:p>
          <a:p>
            <a:pPr algn="just">
              <a:lnSpc>
                <a:spcPct val="150000"/>
              </a:lnSpc>
            </a:pPr>
            <a:r>
              <a:rPr lang="pt-BR" sz="3200" dirty="0"/>
              <a:t>Todos passam pelas fases ou períodos, na mesma sequência, porém o início e o término de cada uma delas dependem das características biológicas de cada individuo e de fatores educacionais, sociais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316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614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5576" y="1"/>
            <a:ext cx="9898224" cy="1362268"/>
          </a:xfrm>
        </p:spPr>
        <p:txBody>
          <a:bodyPr>
            <a:norm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800" b="1" dirty="0"/>
              <a:t>Desenvolvimento Humano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35616" y="1390918"/>
            <a:ext cx="9718183" cy="5278442"/>
          </a:xfrm>
        </p:spPr>
        <p:txBody>
          <a:bodyPr>
            <a:noAutofit/>
          </a:bodyPr>
          <a:lstStyle/>
          <a:p>
            <a:r>
              <a:rPr lang="pt-BR" sz="4000" dirty="0"/>
              <a:t>1º </a:t>
            </a:r>
            <a:r>
              <a:rPr lang="pt-BR" sz="4000" dirty="0" err="1"/>
              <a:t>Setênio</a:t>
            </a:r>
            <a:r>
              <a:rPr lang="pt-BR" sz="4000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sz="3200" dirty="0"/>
              <a:t> Primeira Infância (do nascimento aos 3 anos)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sz="3200" dirty="0"/>
              <a:t> Segunda infância (3 a 6 anos)</a:t>
            </a:r>
          </a:p>
          <a:p>
            <a:pPr marL="0" indent="0">
              <a:buNone/>
            </a:pPr>
            <a:endParaRPr lang="pt-BR" sz="4000" dirty="0"/>
          </a:p>
          <a:p>
            <a:r>
              <a:rPr lang="pt-BR" sz="4000" dirty="0"/>
              <a:t>A infância é uma construção social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sz="3200" dirty="0"/>
              <a:t> A criança não é um adulto em miniatura</a:t>
            </a:r>
          </a:p>
          <a:p>
            <a:pPr algn="just">
              <a:lnSpc>
                <a:spcPct val="150000"/>
              </a:lnSpc>
            </a:pPr>
            <a:endParaRPr lang="pt-BR" sz="32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316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722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5576" y="1"/>
            <a:ext cx="9898224" cy="1362268"/>
          </a:xfrm>
        </p:spPr>
        <p:txBody>
          <a:bodyPr>
            <a:norm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800" b="1" dirty="0"/>
              <a:t>Teoria do desenvolvimento de Piaget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5576" y="1194318"/>
            <a:ext cx="9898224" cy="547504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3200" dirty="0"/>
              <a:t>1º período: sensório-motor (0 a 2 anos)</a:t>
            </a:r>
          </a:p>
          <a:p>
            <a:pPr algn="just">
              <a:lnSpc>
                <a:spcPct val="150000"/>
              </a:lnSpc>
            </a:pPr>
            <a:r>
              <a:rPr lang="pt-BR" sz="3200" dirty="0"/>
              <a:t>2º período: pré-operatório (2 a 7 anos)</a:t>
            </a:r>
          </a:p>
          <a:p>
            <a:pPr algn="just">
              <a:lnSpc>
                <a:spcPct val="150000"/>
              </a:lnSpc>
            </a:pPr>
            <a:r>
              <a:rPr lang="pt-BR" sz="3200" dirty="0"/>
              <a:t>3º período: operações concretas (7 a 11/12 anos)</a:t>
            </a:r>
          </a:p>
          <a:p>
            <a:pPr algn="just">
              <a:lnSpc>
                <a:spcPct val="150000"/>
              </a:lnSpc>
            </a:pPr>
            <a:r>
              <a:rPr lang="pt-BR" sz="3200" dirty="0"/>
              <a:t>4º período: operações formais (11/12 anos em diante)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316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517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5576" y="1"/>
            <a:ext cx="9898224" cy="1362268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5300" b="1" dirty="0"/>
              <a:t>Sensório-motor (0 a 2 anos)</a:t>
            </a:r>
            <a:br>
              <a:rPr lang="pt-BR" sz="5300" b="1" dirty="0"/>
            </a:br>
            <a:endParaRPr lang="pt-BR" sz="53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5576" y="1194318"/>
            <a:ext cx="9898224" cy="5475042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pt-BR" sz="3200" dirty="0"/>
              <a:t>O recém-nascido e o lactente</a:t>
            </a:r>
          </a:p>
          <a:p>
            <a:pPr algn="just">
              <a:lnSpc>
                <a:spcPct val="100000"/>
              </a:lnSpc>
            </a:pPr>
            <a:r>
              <a:rPr lang="pt-BR" sz="3200" dirty="0"/>
              <a:t>No recém-nascido, a vida mental reduz-se ao exercício dos aparelhos reflexos, de fundo hereditário, como a sucção. </a:t>
            </a:r>
          </a:p>
          <a:p>
            <a:pPr algn="just">
              <a:lnSpc>
                <a:spcPct val="100000"/>
              </a:lnSpc>
            </a:pPr>
            <a:r>
              <a:rPr lang="pt-BR" sz="3200" dirty="0"/>
              <a:t>Esses reflexos melhoram com o treino. </a:t>
            </a:r>
          </a:p>
          <a:p>
            <a:pPr algn="just">
              <a:lnSpc>
                <a:spcPct val="100000"/>
              </a:lnSpc>
            </a:pPr>
            <a:r>
              <a:rPr lang="pt-BR" sz="3200" dirty="0"/>
              <a:t>Por volta dos 5 meses o bebê consegue coordenar os movimentos das mãos e dos olhos para pegar objetos.</a:t>
            </a:r>
          </a:p>
          <a:p>
            <a:pPr algn="just">
              <a:lnSpc>
                <a:spcPct val="100000"/>
              </a:lnSpc>
            </a:pPr>
            <a:r>
              <a:rPr lang="pt-BR" sz="3200" dirty="0"/>
              <a:t>No final desse período, a criança é capaz de usar um instrumento como meio para atingir um objeto.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316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215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5576" y="1"/>
            <a:ext cx="9898224" cy="1362268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5300" b="1" dirty="0"/>
              <a:t>Sensório-motor (0 a 2 anos)</a:t>
            </a:r>
            <a:br>
              <a:rPr lang="pt-BR" sz="5300" b="1" dirty="0"/>
            </a:br>
            <a:endParaRPr lang="pt-BR" sz="53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5576" y="1194318"/>
            <a:ext cx="9898224" cy="5475042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pt-BR" dirty="0"/>
              <a:t>Desenvolvimento físico acelerado é o suporte para essas novas habilidades: sentar-se e andar, por exemplo, aumenta o contato com o ambiente.</a:t>
            </a:r>
          </a:p>
          <a:p>
            <a:pPr algn="just">
              <a:lnSpc>
                <a:spcPct val="100000"/>
              </a:lnSpc>
            </a:pPr>
            <a:r>
              <a:rPr lang="pt-BR" dirty="0"/>
              <a:t>No início o mundo era continuação do seu próprio corpo, em seguida vai ocorrendo uma diferenciação (eu-mundo).</a:t>
            </a:r>
          </a:p>
          <a:p>
            <a:pPr algn="just">
              <a:lnSpc>
                <a:spcPct val="100000"/>
              </a:lnSpc>
            </a:pPr>
            <a:r>
              <a:rPr lang="pt-BR" dirty="0"/>
              <a:t> Por volta de 1 ano a criança admite que um objeto continue a existir mesmo fora do campo perceptual.</a:t>
            </a:r>
          </a:p>
          <a:p>
            <a:pPr algn="just">
              <a:lnSpc>
                <a:spcPct val="100000"/>
              </a:lnSpc>
            </a:pPr>
            <a:r>
              <a:rPr lang="pt-BR" dirty="0"/>
              <a:t>No final do período: escolha afetiva de objetos, preferências por brinquedos, objetos,  pessoas, etc.</a:t>
            </a:r>
          </a:p>
          <a:p>
            <a:pPr algn="just">
              <a:lnSpc>
                <a:spcPct val="100000"/>
              </a:lnSpc>
            </a:pPr>
            <a:r>
              <a:rPr lang="pt-BR" dirty="0"/>
              <a:t>Compreende algumas palavras, mas possui a fala imitativa ainda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316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873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5576" y="1"/>
            <a:ext cx="9898224" cy="1362268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5300" b="1" dirty="0"/>
              <a:t>Pré-operatório (2 a 7 anos)</a:t>
            </a:r>
            <a:br>
              <a:rPr lang="pt-BR" sz="5300" b="1" dirty="0"/>
            </a:br>
            <a:endParaRPr lang="pt-BR" sz="53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5576" y="1194318"/>
            <a:ext cx="9898224" cy="5475042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pt-BR" sz="3200" dirty="0"/>
              <a:t>1ª infância</a:t>
            </a:r>
          </a:p>
          <a:p>
            <a:pPr algn="just">
              <a:lnSpc>
                <a:spcPct val="100000"/>
              </a:lnSpc>
            </a:pPr>
            <a:r>
              <a:rPr lang="pt-BR" sz="3200" dirty="0"/>
              <a:t>Aparecimento da linguagem, trazendo consequências nos aspectos intelectual, afetivo e emocional.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3200" dirty="0"/>
              <a:t>              consequência:  interação e a comunicação entre               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3200" dirty="0"/>
              <a:t>                os indivíduos </a:t>
            </a:r>
          </a:p>
          <a:p>
            <a:pPr algn="just">
              <a:lnSpc>
                <a:spcPct val="100000"/>
              </a:lnSpc>
            </a:pPr>
            <a:r>
              <a:rPr lang="pt-BR" sz="3200" dirty="0"/>
              <a:t>A criança já antecipa o que vai fazer</a:t>
            </a:r>
          </a:p>
          <a:p>
            <a:pPr algn="just">
              <a:lnSpc>
                <a:spcPct val="100000"/>
              </a:lnSpc>
            </a:pPr>
            <a:r>
              <a:rPr lang="pt-BR" sz="3200" dirty="0"/>
              <a:t>Jogo simbólico: transforma o real em função de seus desejos e fantasias</a:t>
            </a:r>
          </a:p>
          <a:p>
            <a:pPr algn="just">
              <a:lnSpc>
                <a:spcPct val="100000"/>
              </a:lnSpc>
            </a:pPr>
            <a:r>
              <a:rPr lang="pt-BR" sz="3200" dirty="0"/>
              <a:t>Fase dos “porquês”</a:t>
            </a:r>
          </a:p>
          <a:p>
            <a:pPr algn="just">
              <a:lnSpc>
                <a:spcPct val="150000"/>
              </a:lnSpc>
            </a:pPr>
            <a:endParaRPr lang="pt-BR" sz="32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31641" cy="6858000"/>
          </a:xfrm>
          <a:prstGeom prst="rect">
            <a:avLst/>
          </a:prstGeom>
        </p:spPr>
      </p:pic>
      <p:sp>
        <p:nvSpPr>
          <p:cNvPr id="5" name="Seta dobrada para cima 4"/>
          <p:cNvSpPr/>
          <p:nvPr/>
        </p:nvSpPr>
        <p:spPr>
          <a:xfrm rot="5400000">
            <a:off x="2248679" y="2995129"/>
            <a:ext cx="354561" cy="37322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1267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5576" y="1"/>
            <a:ext cx="9898224" cy="1362268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5300" b="1" dirty="0"/>
              <a:t>Pré-operatório (2 a 7 anos)</a:t>
            </a:r>
            <a:br>
              <a:rPr lang="pt-BR" sz="5300" b="1" dirty="0"/>
            </a:br>
            <a:endParaRPr lang="pt-BR" sz="53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5576" y="1194318"/>
            <a:ext cx="9898224" cy="5475042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pt-BR" sz="3200" dirty="0"/>
              <a:t>Ainda está centrada nela mesma (egocentrismo): difícil os trabalhos em grupo.</a:t>
            </a:r>
          </a:p>
          <a:p>
            <a:pPr algn="just">
              <a:lnSpc>
                <a:spcPct val="100000"/>
              </a:lnSpc>
            </a:pPr>
            <a:r>
              <a:rPr lang="pt-BR" sz="3200" dirty="0"/>
              <a:t>Não consegue se colocar no lugar do outro.</a:t>
            </a:r>
          </a:p>
          <a:p>
            <a:pPr algn="just">
              <a:lnSpc>
                <a:spcPct val="100000"/>
              </a:lnSpc>
            </a:pPr>
            <a:r>
              <a:rPr lang="pt-BR" sz="3200" dirty="0"/>
              <a:t>Relação de amor e temor aos mais velhos: detentores das regras, estas últimas imutáveis.</a:t>
            </a:r>
          </a:p>
          <a:p>
            <a:pPr algn="just">
              <a:lnSpc>
                <a:spcPct val="100000"/>
              </a:lnSpc>
            </a:pPr>
            <a:r>
              <a:rPr lang="pt-BR" sz="3200" dirty="0"/>
              <a:t>Desenvolvimento de novas habilidades, como a coordenação motora fina – consegue pegar pequenos objetos com as pontas dos dedos, segurar o lápis corretamente.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316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878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5576" y="1"/>
            <a:ext cx="9898224" cy="1362268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5300" b="1" dirty="0"/>
              <a:t>Pré-operatório (2 a 7 anos)</a:t>
            </a:r>
            <a:br>
              <a:rPr lang="pt-BR" sz="5300" b="1" dirty="0"/>
            </a:br>
            <a:endParaRPr lang="pt-BR" sz="53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48496" y="1300766"/>
            <a:ext cx="9705304" cy="5368594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pt-BR" sz="3200" dirty="0"/>
              <a:t>Testes Pré-operatório: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3200" dirty="0">
                <a:hlinkClick r:id="rId2"/>
              </a:rPr>
              <a:t>https://www.youtube.com/watch?v=qyNGFOpRSE4</a:t>
            </a:r>
            <a:endParaRPr lang="pt-BR" sz="32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316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905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</TotalTime>
  <Words>849</Words>
  <Application>Microsoft Office PowerPoint</Application>
  <PresentationFormat>Widescreen</PresentationFormat>
  <Paragraphs>86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Tema do Office</vt:lpstr>
      <vt:lpstr>Psicologia do Desenvolvimento</vt:lpstr>
      <vt:lpstr> Teoria do desenvolvimento de Piaget</vt:lpstr>
      <vt:lpstr> Desenvolvimento Humano</vt:lpstr>
      <vt:lpstr> Teoria do desenvolvimento de Piaget</vt:lpstr>
      <vt:lpstr>  Sensório-motor (0 a 2 anos) </vt:lpstr>
      <vt:lpstr>  Sensório-motor (0 a 2 anos) </vt:lpstr>
      <vt:lpstr>  Pré-operatório (2 a 7 anos) </vt:lpstr>
      <vt:lpstr>  Pré-operatório (2 a 7 anos) </vt:lpstr>
      <vt:lpstr>  Pré-operatório (2 a 7 anos) </vt:lpstr>
      <vt:lpstr>   Operações concretas (7 a 11/12 anos)  </vt:lpstr>
      <vt:lpstr>   Operações concretas (7 a 11/12 anos)  </vt:lpstr>
      <vt:lpstr>   Operações concretas (7 a 11/12 anos)  </vt:lpstr>
      <vt:lpstr>   Operações formais (11/12 anos em diante)  </vt:lpstr>
      <vt:lpstr>   Operações formais (11/12 anos em diante)  </vt:lpstr>
      <vt:lpstr>   Juventude: projeto de vida  </vt:lpstr>
      <vt:lpstr>   Vida adulta  </vt:lpstr>
      <vt:lpstr>   Referências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Psicologia do Desenvolvimento</dc:title>
  <dc:creator>Yasmin</dc:creator>
  <cp:lastModifiedBy>Carla da Silva Santos</cp:lastModifiedBy>
  <cp:revision>70</cp:revision>
  <dcterms:created xsi:type="dcterms:W3CDTF">2017-01-23T23:59:21Z</dcterms:created>
  <dcterms:modified xsi:type="dcterms:W3CDTF">2018-09-27T11:42:18Z</dcterms:modified>
</cp:coreProperties>
</file>