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51C72-B1A3-41AA-8717-4B6EA128A146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3C1D-77B2-46B1-9480-D29E4DA772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4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41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15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3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91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23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78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16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26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28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80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52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9C6A-6885-4CBD-8205-F7FF3A4F2902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E03E-DF98-45D2-895C-1BA990D9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82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smincunh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0"/>
            <a:ext cx="1216818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4208" y="486505"/>
            <a:ext cx="6324578" cy="3195274"/>
          </a:xfrm>
        </p:spPr>
        <p:txBody>
          <a:bodyPr>
            <a:normAutofit/>
          </a:bodyPr>
          <a:lstStyle/>
          <a:p>
            <a:pPr marL="0" lvl="1" indent="0" algn="ctr">
              <a:lnSpc>
                <a:spcPct val="93000"/>
              </a:lnSpc>
              <a:spcAft>
                <a:spcPct val="0"/>
              </a:spcAft>
              <a:buSzPct val="45000"/>
              <a:buNone/>
              <a:tabLst>
                <a:tab pos="0" algn="l"/>
                <a:tab pos="473774" algn="l"/>
                <a:tab pos="949229" algn="l"/>
                <a:tab pos="1424683" algn="l"/>
                <a:tab pos="1900138" algn="l"/>
                <a:tab pos="2375592" algn="l"/>
                <a:tab pos="2851048" algn="l"/>
                <a:tab pos="3326501" algn="l"/>
                <a:tab pos="3801957" algn="l"/>
                <a:tab pos="4277410" algn="l"/>
                <a:tab pos="4752866" algn="l"/>
                <a:tab pos="5228319" algn="l"/>
                <a:tab pos="5703775" algn="l"/>
                <a:tab pos="6179228" algn="l"/>
                <a:tab pos="6654684" algn="l"/>
                <a:tab pos="7130138" algn="l"/>
                <a:tab pos="7605593" algn="l"/>
                <a:tab pos="8081047" algn="l"/>
                <a:tab pos="8556502" algn="l"/>
                <a:tab pos="9031956" algn="l"/>
                <a:tab pos="9507411" algn="l"/>
              </a:tabLst>
            </a:pPr>
            <a:r>
              <a:rPr lang="pt-BR" sz="6600" b="1" dirty="0"/>
              <a:t>Identidade</a:t>
            </a:r>
            <a:r>
              <a:rPr lang="pt-BR" sz="6000" dirty="0"/>
              <a:t> </a:t>
            </a:r>
            <a:br>
              <a:rPr lang="pt-BR" sz="6000" dirty="0"/>
            </a:br>
            <a:r>
              <a:rPr lang="pt-BR" sz="6000" dirty="0"/>
              <a:t>(21 a 28)</a:t>
            </a:r>
            <a:endParaRPr lang="en-GB" altLang="pt-BR" sz="3387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18713"/>
            <a:ext cx="5212702" cy="1847040"/>
          </a:xfrm>
        </p:spPr>
        <p:txBody>
          <a:bodyPr>
            <a:normAutofit/>
          </a:bodyPr>
          <a:lstStyle/>
          <a:p>
            <a:r>
              <a:rPr lang="pt-BR" sz="2800" dirty="0"/>
              <a:t>Mônica da Cunha Oliveira</a:t>
            </a:r>
            <a:endParaRPr lang="pt-BR" sz="2800" dirty="0">
              <a:hlinkClick r:id="rId3"/>
            </a:endParaRPr>
          </a:p>
          <a:p>
            <a:r>
              <a:rPr lang="pt-BR" sz="2800" dirty="0"/>
              <a:t>Yasmin Cunha de Oliveira</a:t>
            </a:r>
          </a:p>
          <a:p>
            <a:r>
              <a:rPr lang="pt-BR" sz="2800" i="1" dirty="0"/>
              <a:t>Desenvolvimento do Ciclo de Vida</a:t>
            </a:r>
          </a:p>
        </p:txBody>
      </p:sp>
    </p:spTree>
    <p:extLst>
      <p:ext uri="{BB962C8B-B14F-4D97-AF65-F5344CB8AC3E}">
        <p14:creationId xmlns:p14="http://schemas.microsoft.com/office/powerpoint/2010/main" val="107514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5755" y="1683025"/>
            <a:ext cx="9935341" cy="3008245"/>
          </a:xfrm>
        </p:spPr>
        <p:txBody>
          <a:bodyPr>
            <a:noAutofit/>
          </a:bodyPr>
          <a:lstStyle/>
          <a:p>
            <a:pPr marL="457200" lvl="1" algn="just" rtl="0">
              <a:lnSpc>
                <a:spcPct val="90000"/>
              </a:lnSpc>
              <a:spcBef>
                <a:spcPts val="500"/>
              </a:spcBef>
            </a:pPr>
            <a: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PAPALIA, Diane E FELDMAN, Ruth. Desenvolvimento Humano.  12 </a:t>
            </a:r>
            <a:r>
              <a:rPr lang="pt-BR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</a:t>
            </a:r>
            <a: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2013.</a:t>
            </a:r>
            <a:b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Melo Neto, João Cabral de 1995 "Morte e vida </a:t>
            </a:r>
            <a:r>
              <a:rPr lang="pt-BR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severina</a:t>
            </a:r>
            <a:r>
              <a:rPr lang="pt-BR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In: Obra completa. Rio de Janeiro: Nova Aguilar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2A040FA-CD90-4290-85DF-71F3FD766836}"/>
              </a:ext>
            </a:extLst>
          </p:cNvPr>
          <p:cNvSpPr txBox="1">
            <a:spLocks/>
          </p:cNvSpPr>
          <p:nvPr/>
        </p:nvSpPr>
        <p:spPr>
          <a:xfrm>
            <a:off x="1567543" y="0"/>
            <a:ext cx="9357049" cy="14182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7954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IDENTIDADE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7" y="1250302"/>
            <a:ext cx="10555155" cy="5225143"/>
          </a:xfrm>
        </p:spPr>
        <p:txBody>
          <a:bodyPr numCol="1">
            <a:noAutofit/>
          </a:bodyPr>
          <a:lstStyle/>
          <a:p>
            <a:pPr algn="just"/>
            <a:r>
              <a:rPr lang="pt-BR" dirty="0"/>
              <a:t>Identidade é a denominação dada às representações e sentimentos que o indivíduo desenvolve a respeito de si próprio, a partir do conjunto de suas vivências. </a:t>
            </a:r>
          </a:p>
          <a:p>
            <a:pPr algn="just"/>
            <a:r>
              <a:rPr lang="pt-BR" dirty="0"/>
              <a:t>É a síntese pessoal sobre o </a:t>
            </a:r>
            <a:r>
              <a:rPr lang="pt-BR" dirty="0" err="1"/>
              <a:t>si-mesmo</a:t>
            </a:r>
            <a:r>
              <a:rPr lang="pt-BR" dirty="0"/>
              <a:t>, incluindo dados pessoais (cor, sexo, idade), biografia (trajetória pessoal), atributos que os outros lhe conferem, permitindo uma representação a respeito de si. </a:t>
            </a:r>
          </a:p>
          <a:p>
            <a:pPr algn="just"/>
            <a:r>
              <a:rPr lang="pt-BR" dirty="0"/>
              <a:t>Este conceito supera a compreensão do homem enquanto conjunto de papéis, de valores, de habilidades, de atitudes etc., pois compreende todos estes aspectos integrados — o homem como totalidade — e busca captar a singularidade do indivíduo, produzida no confronto com o outro.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9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IDENTIDADE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7" y="1250302"/>
            <a:ext cx="10555155" cy="5225143"/>
          </a:xfrm>
        </p:spPr>
        <p:txBody>
          <a:bodyPr numCol="1">
            <a:noAutofit/>
          </a:bodyPr>
          <a:lstStyle/>
          <a:p>
            <a:pPr algn="just"/>
            <a:r>
              <a:rPr lang="pt-BR" dirty="0"/>
              <a:t>Unidade, constância, reconhecimento x Processo contínuo de representações de seu “estar sendo” no mundo.</a:t>
            </a:r>
          </a:p>
          <a:p>
            <a:pPr algn="just"/>
            <a:r>
              <a:rPr lang="pt-BR" dirty="0"/>
              <a:t> O conjunto de experiências, ao longo da vida, permite a cada um “montar” o seu próprio modelo do que pretende ser como homem ou mulher, como profissional, como cidadão etc. </a:t>
            </a:r>
          </a:p>
          <a:p>
            <a:pPr algn="just"/>
            <a:r>
              <a:rPr lang="pt-BR" dirty="0"/>
              <a:t>Isto porque, o que quero ser como mulher, por exemplo, tem como referência várias mulheres que foram importantes para mim, ao longo de minha vida: é um amálgama de características de minha mãe, daquela professora tão especial, da heroína de um romance e da mãe de uma amiga minha. Este é um modelo com o qual me identifico e vou procurando construir minha identidade.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3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3600" b="1" dirty="0"/>
              <a:t>Poema de João Cabral de Melo Neto, Morte e Vida Severina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7" y="1250302"/>
            <a:ext cx="10555155" cy="5225143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pt-BR" dirty="0"/>
              <a:t>O meu nome é Severino,  </a:t>
            </a:r>
          </a:p>
          <a:p>
            <a:pPr marL="0" indent="0" algn="just">
              <a:buNone/>
            </a:pPr>
            <a:r>
              <a:rPr lang="pt-BR" dirty="0"/>
              <a:t>não tenho outro de pia.  </a:t>
            </a:r>
          </a:p>
          <a:p>
            <a:pPr marL="0" indent="0" algn="just">
              <a:buNone/>
            </a:pPr>
            <a:r>
              <a:rPr lang="pt-BR" dirty="0"/>
              <a:t>Como há muitos </a:t>
            </a:r>
            <a:r>
              <a:rPr lang="pt-BR" dirty="0" err="1"/>
              <a:t>Severinos</a:t>
            </a:r>
            <a:r>
              <a:rPr lang="pt-BR" dirty="0"/>
              <a:t>,  </a:t>
            </a:r>
          </a:p>
          <a:p>
            <a:pPr marL="0" indent="0" algn="just">
              <a:buNone/>
            </a:pPr>
            <a:r>
              <a:rPr lang="pt-BR" dirty="0"/>
              <a:t>que é santo de romaria,  </a:t>
            </a:r>
          </a:p>
          <a:p>
            <a:pPr marL="0" indent="0" algn="just">
              <a:buNone/>
            </a:pPr>
            <a:r>
              <a:rPr lang="pt-BR" dirty="0"/>
              <a:t>deram então de me chamar </a:t>
            </a:r>
          </a:p>
          <a:p>
            <a:pPr marL="0" indent="0" algn="just">
              <a:buNone/>
            </a:pPr>
            <a:r>
              <a:rPr lang="pt-BR" dirty="0"/>
              <a:t>Severino de Maria;  </a:t>
            </a:r>
          </a:p>
          <a:p>
            <a:pPr marL="0" indent="0" algn="just">
              <a:buNone/>
            </a:pPr>
            <a:r>
              <a:rPr lang="pt-BR" dirty="0"/>
              <a:t>como há muitos </a:t>
            </a:r>
            <a:r>
              <a:rPr lang="pt-BR" dirty="0" err="1"/>
              <a:t>Severinos</a:t>
            </a:r>
            <a:r>
              <a:rPr lang="pt-BR" dirty="0"/>
              <a:t>  </a:t>
            </a:r>
          </a:p>
          <a:p>
            <a:pPr marL="0" indent="0" algn="just">
              <a:buNone/>
            </a:pPr>
            <a:r>
              <a:rPr lang="pt-BR" dirty="0"/>
              <a:t>com mães chamadas Maria, </a:t>
            </a:r>
          </a:p>
          <a:p>
            <a:pPr marL="0" indent="0" algn="just">
              <a:buNone/>
            </a:pPr>
            <a:r>
              <a:rPr lang="pt-BR" dirty="0"/>
              <a:t>fiquei sendo o da Maria  </a:t>
            </a:r>
          </a:p>
          <a:p>
            <a:pPr marL="0" indent="0" algn="just">
              <a:buNone/>
            </a:pPr>
            <a:r>
              <a:rPr lang="pt-BR" dirty="0"/>
              <a:t>do finado Zacarias </a:t>
            </a:r>
          </a:p>
          <a:p>
            <a:pPr marL="0" indent="0" algn="just">
              <a:buNone/>
            </a:pPr>
            <a:r>
              <a:rPr lang="pt-BR" dirty="0"/>
              <a:t>[...]</a:t>
            </a:r>
          </a:p>
          <a:p>
            <a:pPr marL="0" indent="0" algn="just">
              <a:buNone/>
            </a:pPr>
            <a:r>
              <a:rPr lang="pt-BR" dirty="0"/>
              <a:t>Mas, para que me conheçam </a:t>
            </a:r>
          </a:p>
          <a:p>
            <a:pPr marL="0" indent="0" algn="just">
              <a:buNone/>
            </a:pPr>
            <a:r>
              <a:rPr lang="pt-BR" dirty="0"/>
              <a:t>melhor Vossas Senhorias </a:t>
            </a:r>
          </a:p>
          <a:p>
            <a:pPr marL="0" indent="0" algn="just">
              <a:buNone/>
            </a:pPr>
            <a:r>
              <a:rPr lang="pt-BR" dirty="0"/>
              <a:t>e melhor possam seguir </a:t>
            </a:r>
          </a:p>
          <a:p>
            <a:pPr marL="0" indent="0" algn="just">
              <a:buNone/>
            </a:pPr>
            <a:r>
              <a:rPr lang="pt-BR" dirty="0"/>
              <a:t>a história de minha vida, </a:t>
            </a:r>
          </a:p>
          <a:p>
            <a:pPr marL="0" indent="0" algn="just">
              <a:buNone/>
            </a:pPr>
            <a:r>
              <a:rPr lang="pt-BR" dirty="0"/>
              <a:t>passo a ser o Severino </a:t>
            </a:r>
          </a:p>
          <a:p>
            <a:pPr marL="0" indent="0" algn="just">
              <a:buNone/>
            </a:pPr>
            <a:r>
              <a:rPr lang="pt-BR" dirty="0"/>
              <a:t>que em vossa presença emigra.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7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IDENTIDADE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7" y="1250302"/>
            <a:ext cx="10555155" cy="5225143"/>
          </a:xfrm>
        </p:spPr>
        <p:txBody>
          <a:bodyPr numCol="1">
            <a:noAutofit/>
          </a:bodyPr>
          <a:lstStyle/>
          <a:p>
            <a:pPr algn="just"/>
            <a:r>
              <a:rPr lang="pt-BR" dirty="0"/>
              <a:t>É a atividade que constrói a identidade. No entanto existem diversos papéis. </a:t>
            </a:r>
          </a:p>
          <a:p>
            <a:pPr algn="just"/>
            <a:r>
              <a:rPr lang="pt-BR" dirty="0"/>
              <a:t>Eu sou o que faço naquele momento, e não é possível repor o tempo  todo minhas outras facetas, minha ação em outros grupos. Na escola, sou reconhecido como um bom estudante ou um bom jogador de basquete; no meu emprego sou um bom arquivista e, junto aos amigos, sou um bom conselheiro. O bom conselheiro não inclui o arquivista, embora ambos se refiram a mim.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4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043" y="927278"/>
            <a:ext cx="9890974" cy="4468969"/>
          </a:xfrm>
        </p:spPr>
        <p:txBody>
          <a:bodyPr>
            <a:normAutofit/>
          </a:bodyPr>
          <a:lstStyle/>
          <a:p>
            <a:pPr marL="0" indent="0"/>
            <a:r>
              <a:rPr lang="pt-BR" sz="4800" i="1" dirty="0"/>
              <a:t>Quando uma pessoa se torna adulta?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9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Início da vida adulta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7" y="1250302"/>
            <a:ext cx="10555155" cy="5225143"/>
          </a:xfrm>
        </p:spPr>
        <p:txBody>
          <a:bodyPr numCol="1">
            <a:noAutofit/>
          </a:bodyPr>
          <a:lstStyle/>
          <a:p>
            <a:pPr algn="just"/>
            <a:r>
              <a:rPr lang="pt-BR" dirty="0"/>
              <a:t>Alguns psicólogos sugerem que a entrada na vida adulta é marcada por indicadores internos </a:t>
            </a:r>
            <a:r>
              <a:rPr lang="pt-BR" sz="2400" dirty="0"/>
              <a:t>(</a:t>
            </a:r>
            <a:r>
              <a:rPr lang="pt-BR" sz="2400" dirty="0" err="1"/>
              <a:t>Shanahan</a:t>
            </a:r>
            <a:r>
              <a:rPr lang="pt-BR" sz="2400" dirty="0"/>
              <a:t>, </a:t>
            </a:r>
            <a:r>
              <a:rPr lang="pt-BR" sz="2400" dirty="0" err="1"/>
              <a:t>Porfeli</a:t>
            </a:r>
            <a:r>
              <a:rPr lang="pt-BR" sz="2400" dirty="0"/>
              <a:t> e </a:t>
            </a:r>
            <a:r>
              <a:rPr lang="pt-BR" sz="2400" dirty="0" err="1"/>
              <a:t>Mortimer</a:t>
            </a:r>
            <a:r>
              <a:rPr lang="pt-BR" sz="2400" dirty="0"/>
              <a:t>, 2005)</a:t>
            </a:r>
            <a:r>
              <a:rPr lang="pt-BR" dirty="0"/>
              <a:t>: </a:t>
            </a:r>
          </a:p>
          <a:p>
            <a:pPr marL="457200" lvl="1" indent="0" algn="just">
              <a:buNone/>
            </a:pPr>
            <a:r>
              <a:rPr lang="pt-BR" dirty="0"/>
              <a:t>Autonomia</a:t>
            </a:r>
          </a:p>
          <a:p>
            <a:pPr marL="457200" lvl="1" indent="0" algn="just">
              <a:buNone/>
            </a:pPr>
            <a:r>
              <a:rPr lang="pt-BR" dirty="0"/>
              <a:t>Autocontrole</a:t>
            </a:r>
          </a:p>
          <a:p>
            <a:pPr marL="457200" lvl="1" indent="0" algn="just">
              <a:buNone/>
            </a:pPr>
            <a:r>
              <a:rPr lang="pt-BR" dirty="0"/>
              <a:t>Responsabilidade .</a:t>
            </a:r>
          </a:p>
          <a:p>
            <a:pPr marL="457200" lvl="1" indent="0" algn="just">
              <a:buNone/>
            </a:pPr>
            <a:endParaRPr lang="pt-BR" dirty="0"/>
          </a:p>
          <a:p>
            <a:pPr algn="just"/>
            <a:r>
              <a:rPr lang="pt-BR" dirty="0"/>
              <a:t>Para o senso comum, três critérios </a:t>
            </a:r>
            <a:r>
              <a:rPr lang="pt-BR" sz="2400" dirty="0"/>
              <a:t>(</a:t>
            </a:r>
            <a:r>
              <a:rPr lang="pt-BR" sz="2400" dirty="0" err="1"/>
              <a:t>Arnett</a:t>
            </a:r>
            <a:r>
              <a:rPr lang="pt-BR" sz="2400" dirty="0"/>
              <a:t>, 2006):</a:t>
            </a:r>
            <a:endParaRPr lang="pt-BR" dirty="0"/>
          </a:p>
          <a:p>
            <a:pPr marL="457200" lvl="1" indent="0" algn="just">
              <a:buNone/>
            </a:pPr>
            <a:r>
              <a:rPr lang="pt-BR" dirty="0"/>
              <a:t>Aceitar a responsabilidade por si mesma</a:t>
            </a:r>
          </a:p>
          <a:p>
            <a:pPr marL="457200" lvl="1" indent="0" algn="just">
              <a:buNone/>
            </a:pPr>
            <a:r>
              <a:rPr lang="pt-BR" dirty="0"/>
              <a:t>Tomar decisões independentes</a:t>
            </a:r>
          </a:p>
          <a:p>
            <a:pPr marL="457200" lvl="1" indent="0" algn="just">
              <a:buNone/>
            </a:pPr>
            <a:r>
              <a:rPr lang="pt-BR" dirty="0"/>
              <a:t>Tornar-se financeiramente independente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2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Início da vida adulta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8643" y="1224544"/>
            <a:ext cx="10972800" cy="5225143"/>
          </a:xfrm>
        </p:spPr>
        <p:txBody>
          <a:bodyPr numCol="1">
            <a:noAutofit/>
          </a:bodyPr>
          <a:lstStyle/>
          <a:p>
            <a:pPr lvl="1" algn="just"/>
            <a:r>
              <a:rPr lang="pt-BR" sz="3200" dirty="0"/>
              <a:t>Múltiplas etapas:</a:t>
            </a:r>
          </a:p>
          <a:p>
            <a:pPr lvl="2" algn="just"/>
            <a:r>
              <a:rPr lang="pt-BR" sz="2400" dirty="0"/>
              <a:t>Ingressar na faculdade</a:t>
            </a:r>
          </a:p>
          <a:p>
            <a:pPr lvl="2" algn="just"/>
            <a:r>
              <a:rPr lang="pt-BR" sz="2400" dirty="0"/>
              <a:t>Sair da casa dos pais</a:t>
            </a:r>
          </a:p>
          <a:p>
            <a:pPr lvl="2" algn="just"/>
            <a:r>
              <a:rPr lang="pt-BR" sz="2400" dirty="0"/>
              <a:t>Casar-se e ter filhos (...)</a:t>
            </a:r>
          </a:p>
          <a:p>
            <a:pPr lvl="2" algn="just"/>
            <a:endParaRPr lang="pt-BR" sz="2400" dirty="0"/>
          </a:p>
          <a:p>
            <a:pPr lvl="1" algn="just"/>
            <a:r>
              <a:rPr lang="pt-BR" sz="3200" dirty="0"/>
              <a:t>Início da vida adulta: período de transição entre a adolescência e a idade adulta</a:t>
            </a:r>
          </a:p>
          <a:p>
            <a:pPr lvl="1" algn="just"/>
            <a:endParaRPr lang="pt-BR" sz="3200" dirty="0"/>
          </a:p>
          <a:p>
            <a:pPr lvl="1" algn="just"/>
            <a:r>
              <a:rPr lang="pt-BR" sz="3200" dirty="0"/>
              <a:t>As questões de saúde desse período espelham as da adolescência</a:t>
            </a:r>
          </a:p>
          <a:p>
            <a:pPr lvl="1" algn="just"/>
            <a:r>
              <a:rPr lang="pt-BR" sz="3200" dirty="0"/>
              <a:t>Os adulto jovens geralmente são excluído do programas de serviço social e de saúde.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0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543" y="0"/>
            <a:ext cx="9357049" cy="1418253"/>
          </a:xfrm>
        </p:spPr>
        <p:txBody>
          <a:bodyPr>
            <a:normAutofit/>
          </a:bodyPr>
          <a:lstStyle/>
          <a:p>
            <a:r>
              <a:rPr lang="pt-BR" sz="4800" b="1" dirty="0"/>
              <a:t>Início da vida adulta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8643" y="1314697"/>
            <a:ext cx="10972800" cy="5225143"/>
          </a:xfrm>
        </p:spPr>
        <p:txBody>
          <a:bodyPr numCol="1">
            <a:noAutofit/>
          </a:bodyPr>
          <a:lstStyle/>
          <a:p>
            <a:pPr lvl="1" algn="just"/>
            <a:r>
              <a:rPr lang="pt-BR" sz="3200" dirty="0"/>
              <a:t>A associação entre comportamento e saúde ilustra as inter-relações entre aspectos físicos, cognitivos e emocionais do desenvolvimento. </a:t>
            </a:r>
          </a:p>
          <a:p>
            <a:pPr lvl="1" algn="just"/>
            <a:r>
              <a:rPr lang="pt-BR" sz="3200" dirty="0"/>
              <a:t>O que as pessoas </a:t>
            </a:r>
            <a:r>
              <a:rPr lang="pt-BR" sz="3200" b="1" dirty="0"/>
              <a:t>sabem</a:t>
            </a:r>
            <a:r>
              <a:rPr lang="pt-BR" sz="3200" dirty="0"/>
              <a:t> sobre saúde afeta o que elas </a:t>
            </a:r>
            <a:r>
              <a:rPr lang="pt-BR" sz="3200" b="1" dirty="0"/>
              <a:t>fazem</a:t>
            </a:r>
            <a:r>
              <a:rPr lang="pt-BR" sz="3200" dirty="0"/>
              <a:t>, e o que elas fazem afeta como elas </a:t>
            </a:r>
            <a:r>
              <a:rPr lang="pt-BR" sz="3200" b="1" dirty="0"/>
              <a:t>se sentem</a:t>
            </a:r>
            <a:r>
              <a:rPr lang="pt-BR" sz="3200" dirty="0"/>
              <a:t>. </a:t>
            </a:r>
          </a:p>
          <a:p>
            <a:pPr lvl="1" algn="just"/>
            <a:endParaRPr lang="pt-BR" sz="3200" dirty="0"/>
          </a:p>
          <a:p>
            <a:pPr lvl="1" algn="just"/>
            <a:r>
              <a:rPr lang="pt-BR" sz="3200" b="1" i="1" dirty="0">
                <a:solidFill>
                  <a:srgbClr val="0070C0"/>
                </a:solidFill>
              </a:rPr>
              <a:t>Que coisas específicas você poderia fazer para ter um estilo de vida mais saudável?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138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14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643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Identidade  (21 a 28)</vt:lpstr>
      <vt:lpstr>IDENTIDADE</vt:lpstr>
      <vt:lpstr>IDENTIDADE</vt:lpstr>
      <vt:lpstr>Poema de João Cabral de Melo Neto, Morte e Vida Severina</vt:lpstr>
      <vt:lpstr>IDENTIDADE</vt:lpstr>
      <vt:lpstr>Quando uma pessoa se torna adulta?</vt:lpstr>
      <vt:lpstr>Início da vida adulta</vt:lpstr>
      <vt:lpstr>Início da vida adulta</vt:lpstr>
      <vt:lpstr>Início da vida adulta</vt:lpstr>
      <vt:lpstr>PAPALIA, Diane E FELDMAN, Ruth. Desenvolvimento Humano.  12 ed, 2013.  Melo Neto, João Cabral de 1995 "Morte e vida severina". In: Obra completa. Rio de Janeiro: Nova Aguilar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a dor</dc:title>
  <dc:creator>Yasmin</dc:creator>
  <cp:lastModifiedBy>Carla da Silva Santos</cp:lastModifiedBy>
  <cp:revision>64</cp:revision>
  <dcterms:created xsi:type="dcterms:W3CDTF">2017-06-08T07:34:28Z</dcterms:created>
  <dcterms:modified xsi:type="dcterms:W3CDTF">2018-09-27T11:41:21Z</dcterms:modified>
</cp:coreProperties>
</file>