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61" r:id="rId3"/>
    <p:sldId id="262" r:id="rId4"/>
    <p:sldId id="293" r:id="rId5"/>
    <p:sldId id="272" r:id="rId6"/>
    <p:sldId id="292" r:id="rId7"/>
    <p:sldId id="294" r:id="rId8"/>
    <p:sldId id="285" r:id="rId9"/>
    <p:sldId id="287" r:id="rId10"/>
    <p:sldId id="269" r:id="rId11"/>
    <p:sldId id="270" r:id="rId12"/>
    <p:sldId id="289" r:id="rId13"/>
    <p:sldId id="273" r:id="rId14"/>
    <p:sldId id="288" r:id="rId15"/>
    <p:sldId id="275" r:id="rId16"/>
    <p:sldId id="290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95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303" r:id="rId34"/>
    <p:sldId id="304" r:id="rId35"/>
    <p:sldId id="305" r:id="rId36"/>
    <p:sldId id="306" r:id="rId37"/>
    <p:sldId id="291" r:id="rId3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2" autoAdjust="0"/>
    <p:restoredTop sz="84364" autoAdjust="0"/>
  </p:normalViewPr>
  <p:slideViewPr>
    <p:cSldViewPr snapToGrid="0" showGuides="1">
      <p:cViewPr varScale="1">
        <p:scale>
          <a:sx n="73" d="100"/>
          <a:sy n="73" d="100"/>
        </p:scale>
        <p:origin x="69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F96854-0CEC-49C0-BAC7-87A8B6EACF3B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2A45F-0663-4147-9002-9CE4E2D430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1558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D95F966-3BC4-4D44-A1F7-78FAB167A02B}" type="slidenum">
              <a:rPr lang="pt-BR" altLang="pt-BR" smtClean="0"/>
              <a:pPr/>
              <a:t>4</a:t>
            </a:fld>
            <a:endParaRPr lang="pt-BR" altLang="pt-BR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934525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D6B9CF-2A6E-42E7-8EB2-3E92E12FFA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FD38DDF-EBDE-463B-9805-BF571AC942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EA793B8-3613-47CD-BD5A-F496AD330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756D-39DC-42D1-B906-7473C0C7DD43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F4BA4F4-4930-4DB8-831E-3C61E4910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7AE30F7-10D0-4627-BBBE-E070A3A48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E414-F0D4-481E-A80C-A81A28588A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6853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359DE4-7269-4AE0-B5E7-BE287A2D8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46EBFB2-5B22-49E5-9E5A-6B56581D5C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09D317D-8A0B-4EE4-BE35-ACADAB164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756D-39DC-42D1-B906-7473C0C7DD43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3955AF7-F527-4AB6-A2AB-E426F3E31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CFD2D4D-595E-4673-AE64-B3C61247F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E414-F0D4-481E-A80C-A81A28588A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4546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A894C50-C44F-4661-9EAD-DC07228BB4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C69F34C-9A24-4894-90CB-F105765E22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1C0E6BC-9E15-4A00-8142-0DF545F87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756D-39DC-42D1-B906-7473C0C7DD43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654B6BE-969D-4E4C-A8F8-F190FB8DB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553D7B1-6678-48D1-8ADF-F102390D7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E414-F0D4-481E-A80C-A81A28588A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1438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4D47AD-FBD4-4C22-9CE2-30C631FA7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1C30B0E-E16D-4231-95B7-B6650AD67D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5C4EA67-AC59-4536-8CEF-290F0E763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756D-39DC-42D1-B906-7473C0C7DD43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2CA3AC1-9EE1-4902-ACDF-06ECF16E9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68A1A01-1D1F-4B64-A6FA-1B2A62C83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E414-F0D4-481E-A80C-A81A28588A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9907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9DE1CF-3A7E-4008-BCED-858691F23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84204EF-2FD2-4C4F-B76A-FC83B8869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93D4375-18B8-4096-B93B-B6CFDD849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756D-39DC-42D1-B906-7473C0C7DD43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CA97C87-64F9-4F82-A977-7F3F1F690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3F4C00E-FEBD-4F5C-AB22-D7433259D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E414-F0D4-481E-A80C-A81A28588A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8586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24048-30C3-4015-A04D-B18D9729D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C5A920-4A59-4B95-934F-61E891431D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4875BC4-EAB2-49BE-B907-636B2E332C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C03782C-B99B-494D-964E-935503BD9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756D-39DC-42D1-B906-7473C0C7DD43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D8E14ED-71C2-47E3-8CC9-CF5A73F98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BF5FF64-2A05-4C94-9C69-DA5EC85D0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E414-F0D4-481E-A80C-A81A28588A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5967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56166C-E243-42B1-9FE8-636DF1E31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5452E09-D8E7-4CA9-9435-A2A488F52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6AF2C30-EEBF-4550-84B2-5663A923A2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44B6981-6972-443D-A2DC-62C46B5E69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9D7EB69-45A8-48DF-9DC8-EF53619589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944D8C1-0253-424A-B3CD-1E3421DFD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756D-39DC-42D1-B906-7473C0C7DD43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EC7EA52-91D6-4586-9D4A-75D4549CF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6CAAAB2-EDC5-425D-831C-007637031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E414-F0D4-481E-A80C-A81A28588A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5240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3D5714-B81B-4014-90D7-354CBDA33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4C1287C-84E2-4EE0-BD58-A6EA5CBE0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756D-39DC-42D1-B906-7473C0C7DD43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3D0E511-3061-4B1E-9F76-9E561FF07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78FBDB1-CA12-4BE8-BD4A-98CE6BDC4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E414-F0D4-481E-A80C-A81A28588A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709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B03B8A3-4E54-4E53-8998-BF554BD2D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756D-39DC-42D1-B906-7473C0C7DD43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DDA1607-2954-44A9-95CC-7638F8B90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415C31A-3E7A-41F4-B55E-EA0CBBAF9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E414-F0D4-481E-A80C-A81A28588A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0488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2B5B9C-036E-45A0-850D-EC0C6059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A73E8BB-6885-4729-A59F-15D9E7072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437A2D9-B731-46FE-B7C7-3470EB65FA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69C2A73-DF9E-451D-BB84-717B3D559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756D-39DC-42D1-B906-7473C0C7DD43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78D0F66-DBEF-4826-840C-43DB69C66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90C7641-2C25-45E0-BB7D-7424EE559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E414-F0D4-481E-A80C-A81A28588A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3972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CAE343-A8CA-4393-93D8-9C99DDD4F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ADC7846-7E9A-40D1-8E32-1606A3443B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BD4ECC8-DAF4-4CD7-A9AD-F0F606BCE8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1F91B74-C060-41C3-B7D9-2C05C04E3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756D-39DC-42D1-B906-7473C0C7DD43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D7D7690-7B87-47E2-AF0A-8EE3E676F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735E15A-8D9F-45C3-B13C-40634CFCC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E414-F0D4-481E-A80C-A81A28588A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7851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1CB9ED7-C939-4D44-AD3B-BE7641FA4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65E8E4A-9BCD-4EBB-A6ED-4789F0ABAA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284D226-EEDD-440D-AEAF-EF79F8B06E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4756D-39DC-42D1-B906-7473C0C7DD43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02CE1F2-7EF8-4FDA-A477-1AE265D2F9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D7558AD-7868-4918-9D89-EABF2759C2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5E414-F0D4-481E-A80C-A81A28588A95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06D31B38-68BB-4229-A2D7-1694BBECE0F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81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estaoemsaude.net/principais-topicos-da-politica-nacional-de-triagem-neonatal/" TargetMode="External"/><Relationship Id="rId2" Type="http://schemas.openxmlformats.org/officeDocument/2006/relationships/hyperlink" Target="https://gestaoemsaude.net/componentes-da-rede-cegonha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8A2B65E-1B3F-4ECD-B3B5-6178503BFC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8420100" y="2228670"/>
            <a:ext cx="360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</a:rPr>
              <a:t>ATENÇÃO !!!!!!!!!!!!!!!!!    </a:t>
            </a:r>
          </a:p>
          <a:p>
            <a:r>
              <a:rPr lang="pt-BR" sz="2400" b="1" dirty="0" smtClean="0">
                <a:solidFill>
                  <a:srgbClr val="FF0000"/>
                </a:solidFill>
              </a:rPr>
              <a:t>NÃO PODE SER FILMADA OU GRAVADA</a:t>
            </a:r>
            <a:endParaRPr lang="pt-B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03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4028" y="343658"/>
            <a:ext cx="10515600" cy="1325563"/>
          </a:xfrm>
        </p:spPr>
        <p:txBody>
          <a:bodyPr/>
          <a:lstStyle/>
          <a:p>
            <a:pPr algn="ctr"/>
            <a:r>
              <a:rPr lang="pt-BR" b="1" dirty="0" err="1">
                <a:solidFill>
                  <a:srgbClr val="FFFF00"/>
                </a:solidFill>
              </a:rPr>
              <a:t>Tabnet</a:t>
            </a:r>
            <a:r>
              <a:rPr lang="pt-BR" b="1" dirty="0">
                <a:solidFill>
                  <a:srgbClr val="FFFF00"/>
                </a:solidFill>
              </a:rPr>
              <a:t>/DATASUS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" y="1519691"/>
            <a:ext cx="11798300" cy="4351338"/>
          </a:xfrm>
        </p:spPr>
        <p:txBody>
          <a:bodyPr/>
          <a:lstStyle/>
          <a:p>
            <a:r>
              <a:rPr lang="pt-BR" b="1" dirty="0" smtClean="0">
                <a:solidFill>
                  <a:srgbClr val="0070C0"/>
                </a:solidFill>
              </a:rPr>
              <a:t>Tabular dados de saúde e produzir informações de saúde (</a:t>
            </a:r>
            <a:r>
              <a:rPr lang="pt-BR" b="1" dirty="0" err="1" smtClean="0">
                <a:solidFill>
                  <a:srgbClr val="0070C0"/>
                </a:solidFill>
              </a:rPr>
              <a:t>Tabnet</a:t>
            </a:r>
            <a:r>
              <a:rPr lang="pt-BR" b="1" dirty="0" smtClean="0">
                <a:solidFill>
                  <a:srgbClr val="0070C0"/>
                </a:solidFill>
              </a:rPr>
              <a:t>/DATASUS)</a:t>
            </a:r>
            <a:endParaRPr lang="pt-BR" b="1" dirty="0">
              <a:solidFill>
                <a:srgbClr val="0070C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214" y="2278250"/>
            <a:ext cx="10383699" cy="457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33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4028" y="343658"/>
            <a:ext cx="10515600" cy="1325563"/>
          </a:xfrm>
        </p:spPr>
        <p:txBody>
          <a:bodyPr/>
          <a:lstStyle/>
          <a:p>
            <a:pPr algn="ctr"/>
            <a:r>
              <a:rPr lang="pt-BR" b="1" dirty="0" err="1">
                <a:solidFill>
                  <a:srgbClr val="FFFF00"/>
                </a:solidFill>
              </a:rPr>
              <a:t>Tabnet</a:t>
            </a:r>
            <a:r>
              <a:rPr lang="pt-BR" b="1" dirty="0">
                <a:solidFill>
                  <a:srgbClr val="FFFF00"/>
                </a:solidFill>
              </a:rPr>
              <a:t>/DATASUS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665" y="1519691"/>
            <a:ext cx="11750635" cy="4351338"/>
          </a:xfrm>
        </p:spPr>
        <p:txBody>
          <a:bodyPr/>
          <a:lstStyle/>
          <a:p>
            <a:r>
              <a:rPr lang="pt-BR" b="1" dirty="0" smtClean="0">
                <a:solidFill>
                  <a:srgbClr val="0070C0"/>
                </a:solidFill>
              </a:rPr>
              <a:t>Tabular dados de saúde e produzir informações de saúde (</a:t>
            </a:r>
            <a:r>
              <a:rPr lang="pt-BR" b="1" dirty="0" err="1" smtClean="0">
                <a:solidFill>
                  <a:srgbClr val="0070C0"/>
                </a:solidFill>
              </a:rPr>
              <a:t>Tabnet</a:t>
            </a:r>
            <a:r>
              <a:rPr lang="pt-BR" b="1" dirty="0" smtClean="0">
                <a:solidFill>
                  <a:srgbClr val="0070C0"/>
                </a:solidFill>
              </a:rPr>
              <a:t>/DATASUS)</a:t>
            </a:r>
            <a:endParaRPr lang="pt-BR" b="1" dirty="0">
              <a:solidFill>
                <a:srgbClr val="0070C0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65" y="2433232"/>
            <a:ext cx="12017335" cy="427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56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0" y="304800"/>
            <a:ext cx="8102600" cy="1325563"/>
          </a:xfrm>
        </p:spPr>
        <p:txBody>
          <a:bodyPr>
            <a:normAutofit/>
          </a:bodyPr>
          <a:lstStyle/>
          <a:p>
            <a:pPr algn="ctr"/>
            <a:r>
              <a:rPr lang="pt-BR" sz="3100" b="1" dirty="0" err="1" smtClean="0">
                <a:solidFill>
                  <a:srgbClr val="FFFF00"/>
                </a:solidFill>
              </a:rPr>
              <a:t>Tabnet</a:t>
            </a:r>
            <a:r>
              <a:rPr lang="pt-BR" sz="3100" b="1" dirty="0" smtClean="0">
                <a:solidFill>
                  <a:srgbClr val="FFFF00"/>
                </a:solidFill>
              </a:rPr>
              <a:t>/DATASUS</a:t>
            </a:r>
            <a:endParaRPr lang="pt-BR" sz="3100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00" y="1320800"/>
            <a:ext cx="11760200" cy="5943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2400" dirty="0" smtClean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pt-BR" sz="4000" dirty="0" smtClean="0">
                <a:solidFill>
                  <a:srgbClr val="FF0000"/>
                </a:solidFill>
              </a:rPr>
              <a:t>TUTORIAL </a:t>
            </a:r>
          </a:p>
          <a:p>
            <a:pPr marL="0" indent="0">
              <a:buNone/>
            </a:pPr>
            <a:r>
              <a:rPr lang="pt-BR" sz="2400" dirty="0" smtClean="0">
                <a:solidFill>
                  <a:srgbClr val="FF0000"/>
                </a:solidFill>
              </a:rPr>
              <a:t>EXEMPLO 1</a:t>
            </a:r>
          </a:p>
          <a:p>
            <a:pPr marL="0" indent="0">
              <a:buNone/>
            </a:pPr>
            <a:endParaRPr lang="pt-BR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t-BR" sz="2400" b="1" dirty="0"/>
              <a:t>Pergunta 1: Qual é a proporção de internações por Capítulo de CID-10 no período de 2012 a 2019 na Bahia, em série histórica temporal?</a:t>
            </a:r>
          </a:p>
          <a:p>
            <a:pPr marL="0" indent="0">
              <a:buNone/>
            </a:pPr>
            <a:endParaRPr lang="pt-BR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t-BR" sz="2400" dirty="0" smtClean="0">
                <a:solidFill>
                  <a:srgbClr val="00B0F0"/>
                </a:solidFill>
              </a:rPr>
              <a:t>Epidemiológicas </a:t>
            </a:r>
            <a:r>
              <a:rPr lang="pt-BR" sz="2400" dirty="0">
                <a:solidFill>
                  <a:srgbClr val="00B0F0"/>
                </a:solidFill>
              </a:rPr>
              <a:t>e </a:t>
            </a:r>
            <a:r>
              <a:rPr lang="pt-BR" sz="2400" dirty="0" smtClean="0">
                <a:solidFill>
                  <a:srgbClr val="00B0F0"/>
                </a:solidFill>
              </a:rPr>
              <a:t>Morbidade</a:t>
            </a:r>
          </a:p>
          <a:p>
            <a:endParaRPr lang="pt-BR" sz="2400" dirty="0"/>
          </a:p>
          <a:p>
            <a:r>
              <a:rPr lang="pt-BR" sz="2400" b="1" dirty="0"/>
              <a:t>SIH/SUS – Sistema de Informação </a:t>
            </a:r>
            <a:r>
              <a:rPr lang="pt-BR" sz="2400" b="1" dirty="0" smtClean="0"/>
              <a:t>Hospitalares</a:t>
            </a:r>
            <a:endParaRPr lang="pt-BR" sz="2400" dirty="0"/>
          </a:p>
          <a:p>
            <a:pPr marL="0" indent="0">
              <a:buNone/>
            </a:pPr>
            <a:endParaRPr lang="pt-BR" sz="2400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26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4028" y="343658"/>
            <a:ext cx="10515600" cy="1325563"/>
          </a:xfrm>
        </p:spPr>
        <p:txBody>
          <a:bodyPr/>
          <a:lstStyle/>
          <a:p>
            <a:pPr algn="ctr"/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19691"/>
            <a:ext cx="11899900" cy="4351338"/>
          </a:xfrm>
        </p:spPr>
        <p:txBody>
          <a:bodyPr/>
          <a:lstStyle/>
          <a:p>
            <a:r>
              <a:rPr lang="pt-BR" b="1" dirty="0" smtClean="0">
                <a:solidFill>
                  <a:srgbClr val="0070C0"/>
                </a:solidFill>
              </a:rPr>
              <a:t>Tabular dados de saúde e produzir informações de saúde (</a:t>
            </a:r>
            <a:r>
              <a:rPr lang="pt-BR" b="1" dirty="0" err="1" smtClean="0">
                <a:solidFill>
                  <a:srgbClr val="0070C0"/>
                </a:solidFill>
              </a:rPr>
              <a:t>Tabnet</a:t>
            </a:r>
            <a:r>
              <a:rPr lang="pt-BR" b="1" dirty="0" smtClean="0">
                <a:solidFill>
                  <a:srgbClr val="0070C0"/>
                </a:solidFill>
              </a:rPr>
              <a:t>/DATASUS)</a:t>
            </a:r>
            <a:endParaRPr lang="pt-BR" b="1" dirty="0">
              <a:solidFill>
                <a:srgbClr val="0070C0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2362200"/>
            <a:ext cx="11772900" cy="427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4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4028" y="343658"/>
            <a:ext cx="10515600" cy="1325563"/>
          </a:xfrm>
        </p:spPr>
        <p:txBody>
          <a:bodyPr/>
          <a:lstStyle/>
          <a:p>
            <a:pPr algn="ctr"/>
            <a:r>
              <a:rPr lang="pt-BR" b="1" dirty="0" err="1">
                <a:solidFill>
                  <a:srgbClr val="FFFF00"/>
                </a:solidFill>
              </a:rPr>
              <a:t>Tabnet</a:t>
            </a:r>
            <a:r>
              <a:rPr lang="pt-BR" b="1" dirty="0">
                <a:solidFill>
                  <a:srgbClr val="FFFF00"/>
                </a:solidFill>
              </a:rPr>
              <a:t>/DATASUS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1519691"/>
            <a:ext cx="11912600" cy="4351338"/>
          </a:xfrm>
        </p:spPr>
        <p:txBody>
          <a:bodyPr/>
          <a:lstStyle/>
          <a:p>
            <a:r>
              <a:rPr lang="pt-BR" b="1" dirty="0" smtClean="0">
                <a:solidFill>
                  <a:srgbClr val="0070C0"/>
                </a:solidFill>
              </a:rPr>
              <a:t>Tabular dados de saúde e produzir informações de saúde (</a:t>
            </a:r>
            <a:r>
              <a:rPr lang="pt-BR" b="1" dirty="0" err="1" smtClean="0">
                <a:solidFill>
                  <a:srgbClr val="0070C0"/>
                </a:solidFill>
              </a:rPr>
              <a:t>Tabnet</a:t>
            </a:r>
            <a:r>
              <a:rPr lang="pt-BR" b="1" dirty="0" smtClean="0">
                <a:solidFill>
                  <a:srgbClr val="0070C0"/>
                </a:solidFill>
              </a:rPr>
              <a:t>/DATASUS)</a:t>
            </a:r>
            <a:endParaRPr lang="pt-BR" b="1" dirty="0">
              <a:solidFill>
                <a:srgbClr val="0070C0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1400"/>
            <a:ext cx="12319000" cy="514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51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4028" y="343658"/>
            <a:ext cx="10515600" cy="1325563"/>
          </a:xfrm>
        </p:spPr>
        <p:txBody>
          <a:bodyPr/>
          <a:lstStyle/>
          <a:p>
            <a:pPr algn="ctr"/>
            <a:r>
              <a:rPr lang="pt-BR" b="1" dirty="0" err="1">
                <a:solidFill>
                  <a:srgbClr val="FFFF00"/>
                </a:solidFill>
              </a:rPr>
              <a:t>Tabnet</a:t>
            </a:r>
            <a:r>
              <a:rPr lang="pt-BR" b="1" dirty="0">
                <a:solidFill>
                  <a:srgbClr val="FFFF00"/>
                </a:solidFill>
              </a:rPr>
              <a:t>/DATASUS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828" y="1519691"/>
            <a:ext cx="10515600" cy="4351338"/>
          </a:xfrm>
        </p:spPr>
        <p:txBody>
          <a:bodyPr/>
          <a:lstStyle/>
          <a:p>
            <a:r>
              <a:rPr lang="pt-BR" b="1" dirty="0" smtClean="0">
                <a:solidFill>
                  <a:srgbClr val="0070C0"/>
                </a:solidFill>
              </a:rPr>
              <a:t>Tabular dados de saúde e produzir informações de saúde (</a:t>
            </a:r>
            <a:r>
              <a:rPr lang="pt-BR" b="1" dirty="0" err="1" smtClean="0">
                <a:solidFill>
                  <a:srgbClr val="0070C0"/>
                </a:solidFill>
              </a:rPr>
              <a:t>Tabnet</a:t>
            </a:r>
            <a:r>
              <a:rPr lang="pt-BR" b="1" dirty="0" smtClean="0">
                <a:solidFill>
                  <a:srgbClr val="0070C0"/>
                </a:solidFill>
              </a:rPr>
              <a:t>/DATASUS)</a:t>
            </a:r>
            <a:endParaRPr lang="pt-BR" b="1" dirty="0">
              <a:solidFill>
                <a:srgbClr val="0070C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3300"/>
            <a:ext cx="12192000" cy="431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39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4028" y="343658"/>
            <a:ext cx="10515600" cy="1325563"/>
          </a:xfrm>
        </p:spPr>
        <p:txBody>
          <a:bodyPr/>
          <a:lstStyle/>
          <a:p>
            <a:pPr algn="ctr"/>
            <a:r>
              <a:rPr lang="pt-BR" b="1" dirty="0" err="1">
                <a:solidFill>
                  <a:srgbClr val="FFFF00"/>
                </a:solidFill>
              </a:rPr>
              <a:t>Tabnet</a:t>
            </a:r>
            <a:r>
              <a:rPr lang="pt-BR" b="1" dirty="0">
                <a:solidFill>
                  <a:srgbClr val="FFFF00"/>
                </a:solidFill>
              </a:rPr>
              <a:t>/DATASUS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19691"/>
            <a:ext cx="12001500" cy="4351338"/>
          </a:xfrm>
        </p:spPr>
        <p:txBody>
          <a:bodyPr/>
          <a:lstStyle/>
          <a:p>
            <a:r>
              <a:rPr lang="pt-BR" b="1" dirty="0" smtClean="0">
                <a:solidFill>
                  <a:srgbClr val="0070C0"/>
                </a:solidFill>
              </a:rPr>
              <a:t>Tabular dados de saúde e produzir informações de saúde (</a:t>
            </a:r>
            <a:r>
              <a:rPr lang="pt-BR" b="1" dirty="0" err="1" smtClean="0">
                <a:solidFill>
                  <a:srgbClr val="0070C0"/>
                </a:solidFill>
              </a:rPr>
              <a:t>Tabnet</a:t>
            </a:r>
            <a:r>
              <a:rPr lang="pt-BR" b="1" dirty="0" smtClean="0">
                <a:solidFill>
                  <a:srgbClr val="0070C0"/>
                </a:solidFill>
              </a:rPr>
              <a:t>/DATASUS)</a:t>
            </a:r>
            <a:endParaRPr lang="pt-BR" b="1" dirty="0">
              <a:solidFill>
                <a:srgbClr val="0070C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2800"/>
            <a:ext cx="121920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24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4028" y="343658"/>
            <a:ext cx="10515600" cy="1325563"/>
          </a:xfrm>
        </p:spPr>
        <p:txBody>
          <a:bodyPr/>
          <a:lstStyle/>
          <a:p>
            <a:pPr algn="ctr"/>
            <a:r>
              <a:rPr lang="pt-BR" b="1" dirty="0" err="1">
                <a:solidFill>
                  <a:srgbClr val="FFFF00"/>
                </a:solidFill>
              </a:rPr>
              <a:t>Tabnet</a:t>
            </a:r>
            <a:r>
              <a:rPr lang="pt-BR" b="1" dirty="0">
                <a:solidFill>
                  <a:srgbClr val="FFFF00"/>
                </a:solidFill>
              </a:rPr>
              <a:t>/DATASUS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40291"/>
            <a:ext cx="11963400" cy="4351338"/>
          </a:xfrm>
        </p:spPr>
        <p:txBody>
          <a:bodyPr/>
          <a:lstStyle/>
          <a:p>
            <a:r>
              <a:rPr lang="pt-BR" b="1" dirty="0" smtClean="0">
                <a:solidFill>
                  <a:srgbClr val="0070C0"/>
                </a:solidFill>
              </a:rPr>
              <a:t>Tabular dados de saúde e produzir informações de saúde (</a:t>
            </a:r>
            <a:r>
              <a:rPr lang="pt-BR" b="1" dirty="0" err="1" smtClean="0">
                <a:solidFill>
                  <a:srgbClr val="0070C0"/>
                </a:solidFill>
              </a:rPr>
              <a:t>Tabnet</a:t>
            </a:r>
            <a:r>
              <a:rPr lang="pt-BR" b="1" dirty="0" smtClean="0">
                <a:solidFill>
                  <a:srgbClr val="0070C0"/>
                </a:solidFill>
              </a:rPr>
              <a:t>/DATASUS)  </a:t>
            </a:r>
            <a:r>
              <a:rPr lang="pt-BR" b="1" dirty="0" smtClean="0"/>
              <a:t>Pergunta 1: Qual é a </a:t>
            </a:r>
            <a:r>
              <a:rPr lang="pt-BR" b="1" dirty="0"/>
              <a:t>proporção </a:t>
            </a:r>
            <a:r>
              <a:rPr lang="pt-BR" b="1" dirty="0" smtClean="0"/>
              <a:t>de internações por Capítulo de CID-10 no período de 2012 a 2019 na Bahia, </a:t>
            </a:r>
            <a:r>
              <a:rPr lang="pt-BR" b="1" dirty="0"/>
              <a:t>em série histórica temporal</a:t>
            </a:r>
            <a:r>
              <a:rPr lang="pt-BR" b="1" dirty="0" smtClean="0"/>
              <a:t>?</a:t>
            </a:r>
            <a:endParaRPr lang="pt-BR" b="1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2062"/>
            <a:ext cx="12192000" cy="631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25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4028" y="343658"/>
            <a:ext cx="10515600" cy="1325563"/>
          </a:xfrm>
        </p:spPr>
        <p:txBody>
          <a:bodyPr/>
          <a:lstStyle/>
          <a:p>
            <a:pPr algn="ctr"/>
            <a:r>
              <a:rPr lang="pt-BR" b="1" dirty="0" err="1">
                <a:solidFill>
                  <a:srgbClr val="FFFF00"/>
                </a:solidFill>
              </a:rPr>
              <a:t>Tabnet</a:t>
            </a:r>
            <a:r>
              <a:rPr lang="pt-BR" b="1" dirty="0">
                <a:solidFill>
                  <a:srgbClr val="FFFF00"/>
                </a:solidFill>
              </a:rPr>
              <a:t>/DATASUS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40291"/>
            <a:ext cx="11963400" cy="4351338"/>
          </a:xfrm>
        </p:spPr>
        <p:txBody>
          <a:bodyPr/>
          <a:lstStyle/>
          <a:p>
            <a:r>
              <a:rPr lang="pt-BR" b="1" dirty="0" smtClean="0">
                <a:solidFill>
                  <a:srgbClr val="0070C0"/>
                </a:solidFill>
              </a:rPr>
              <a:t>Tabular dados de saúde e produzir informações de saúde (</a:t>
            </a:r>
            <a:r>
              <a:rPr lang="pt-BR" b="1" dirty="0" err="1" smtClean="0">
                <a:solidFill>
                  <a:srgbClr val="0070C0"/>
                </a:solidFill>
              </a:rPr>
              <a:t>Tabnet</a:t>
            </a:r>
            <a:r>
              <a:rPr lang="pt-BR" b="1" dirty="0" smtClean="0">
                <a:solidFill>
                  <a:srgbClr val="0070C0"/>
                </a:solidFill>
              </a:rPr>
              <a:t>/DATASUS)  </a:t>
            </a:r>
            <a:r>
              <a:rPr lang="pt-BR" b="1" dirty="0" smtClean="0"/>
              <a:t>Pergunta 1: Qual é a </a:t>
            </a:r>
            <a:r>
              <a:rPr lang="pt-BR" b="1" dirty="0"/>
              <a:t>proporção </a:t>
            </a:r>
            <a:r>
              <a:rPr lang="pt-BR" b="1" dirty="0" smtClean="0"/>
              <a:t>de internações por Capítulo de CID-10 no período de 2012 a 2019 na Bahia, </a:t>
            </a:r>
            <a:r>
              <a:rPr lang="pt-BR" b="1" dirty="0"/>
              <a:t>em série histórica temporal</a:t>
            </a:r>
            <a:r>
              <a:rPr lang="pt-BR" b="1" dirty="0" smtClean="0"/>
              <a:t>?</a:t>
            </a:r>
            <a:endParaRPr lang="pt-BR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0300"/>
            <a:ext cx="12192000" cy="417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55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4028" y="343658"/>
            <a:ext cx="10515600" cy="1325563"/>
          </a:xfrm>
        </p:spPr>
        <p:txBody>
          <a:bodyPr/>
          <a:lstStyle/>
          <a:p>
            <a:pPr algn="ctr"/>
            <a:r>
              <a:rPr lang="pt-BR" b="1" dirty="0" err="1">
                <a:solidFill>
                  <a:srgbClr val="FFFF00"/>
                </a:solidFill>
              </a:rPr>
              <a:t>Tabnet</a:t>
            </a:r>
            <a:r>
              <a:rPr lang="pt-BR" b="1" dirty="0">
                <a:solidFill>
                  <a:srgbClr val="FFFF00"/>
                </a:solidFill>
              </a:rPr>
              <a:t>/DATASUS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40291"/>
            <a:ext cx="11963400" cy="4351338"/>
          </a:xfrm>
        </p:spPr>
        <p:txBody>
          <a:bodyPr/>
          <a:lstStyle/>
          <a:p>
            <a:r>
              <a:rPr lang="pt-BR" b="1" dirty="0" smtClean="0">
                <a:solidFill>
                  <a:srgbClr val="0070C0"/>
                </a:solidFill>
              </a:rPr>
              <a:t>Tabular dados de saúde e produzir informações de saúde (</a:t>
            </a:r>
            <a:r>
              <a:rPr lang="pt-BR" b="1" dirty="0" err="1" smtClean="0">
                <a:solidFill>
                  <a:srgbClr val="0070C0"/>
                </a:solidFill>
              </a:rPr>
              <a:t>Tabnet</a:t>
            </a:r>
            <a:r>
              <a:rPr lang="pt-BR" b="1" dirty="0" smtClean="0">
                <a:solidFill>
                  <a:srgbClr val="0070C0"/>
                </a:solidFill>
              </a:rPr>
              <a:t>/DATASUS)  </a:t>
            </a:r>
            <a:r>
              <a:rPr lang="pt-BR" b="1" dirty="0" smtClean="0"/>
              <a:t>Pergunta 1: Qual é a </a:t>
            </a:r>
            <a:r>
              <a:rPr lang="pt-BR" b="1" dirty="0"/>
              <a:t>proporção frequência </a:t>
            </a:r>
            <a:r>
              <a:rPr lang="pt-BR" b="1" dirty="0" smtClean="0"/>
              <a:t>de internações por Capítulo de CID-10 no período de 2012 a 2019 na Bahia, </a:t>
            </a:r>
            <a:r>
              <a:rPr lang="pt-BR" b="1" dirty="0"/>
              <a:t>em série histórica temporal</a:t>
            </a:r>
            <a:r>
              <a:rPr lang="pt-BR" b="1" dirty="0" smtClean="0"/>
              <a:t>?</a:t>
            </a:r>
            <a:endParaRPr lang="pt-BR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3800"/>
            <a:ext cx="12192000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00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00" y="215900"/>
            <a:ext cx="8102600" cy="1325563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FF00"/>
                </a:solidFill>
              </a:rPr>
              <a:t>Disciplina: Saúde Coletiva III</a:t>
            </a:r>
            <a:br>
              <a:rPr lang="pt-BR" b="1" dirty="0" smtClean="0">
                <a:solidFill>
                  <a:srgbClr val="FFFF00"/>
                </a:solidFill>
              </a:rPr>
            </a:br>
            <a:r>
              <a:rPr lang="pt-BR" b="1" dirty="0" smtClean="0">
                <a:solidFill>
                  <a:srgbClr val="FFFF00"/>
                </a:solidFill>
              </a:rPr>
              <a:t>Módulo: Sistemas de Informação</a:t>
            </a:r>
            <a:br>
              <a:rPr lang="pt-BR" b="1" dirty="0" smtClean="0">
                <a:solidFill>
                  <a:srgbClr val="FFFF00"/>
                </a:solidFill>
              </a:rPr>
            </a:br>
            <a:r>
              <a:rPr lang="pt-BR" sz="3100" b="1" dirty="0" smtClean="0">
                <a:solidFill>
                  <a:srgbClr val="0070C0"/>
                </a:solidFill>
              </a:rPr>
              <a:t>Prof. Augusto Cesar C Cardoso</a:t>
            </a:r>
            <a:endParaRPr lang="pt-BR" sz="3100" b="1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800" y="2237014"/>
            <a:ext cx="11734800" cy="54210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 smtClean="0"/>
              <a:t>Aula 2 – Objetivos:</a:t>
            </a:r>
          </a:p>
          <a:p>
            <a:endParaRPr lang="pt-BR" b="1" dirty="0"/>
          </a:p>
          <a:p>
            <a:r>
              <a:rPr lang="pt-BR" b="1" dirty="0" smtClean="0"/>
              <a:t>Revisar </a:t>
            </a:r>
            <a:r>
              <a:rPr lang="pt-BR" b="1" dirty="0"/>
              <a:t>conceitos básicos </a:t>
            </a:r>
            <a:r>
              <a:rPr lang="pt-BR" b="1" dirty="0" smtClean="0"/>
              <a:t>de Sistema de Informações em Saúde (SIS)</a:t>
            </a:r>
          </a:p>
          <a:p>
            <a:endParaRPr lang="pt-BR" b="1" dirty="0"/>
          </a:p>
          <a:p>
            <a:r>
              <a:rPr lang="pt-BR" b="1" dirty="0"/>
              <a:t>Introduzir conceitos básicos de </a:t>
            </a:r>
            <a:r>
              <a:rPr lang="pt-BR" b="1" dirty="0" smtClean="0"/>
              <a:t>Indicadores de Saúde</a:t>
            </a:r>
          </a:p>
          <a:p>
            <a:endParaRPr lang="pt-BR" b="1" dirty="0" smtClean="0"/>
          </a:p>
          <a:p>
            <a:r>
              <a:rPr lang="pt-BR" b="1" dirty="0"/>
              <a:t>Tabular dados de saúde e produzir informações de saúde (</a:t>
            </a:r>
            <a:r>
              <a:rPr lang="pt-BR" b="1" dirty="0" err="1"/>
              <a:t>Tabnet</a:t>
            </a:r>
            <a:r>
              <a:rPr lang="pt-BR" b="1" dirty="0"/>
              <a:t>/DATASUS)</a:t>
            </a:r>
          </a:p>
          <a:p>
            <a:pPr marL="0" indent="0">
              <a:buNone/>
            </a:pP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87455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4028" y="343658"/>
            <a:ext cx="10515600" cy="1325563"/>
          </a:xfrm>
        </p:spPr>
        <p:txBody>
          <a:bodyPr/>
          <a:lstStyle/>
          <a:p>
            <a:pPr algn="ctr"/>
            <a:r>
              <a:rPr lang="pt-BR" b="1" dirty="0" err="1">
                <a:solidFill>
                  <a:srgbClr val="FFFF00"/>
                </a:solidFill>
              </a:rPr>
              <a:t>Tabnet</a:t>
            </a:r>
            <a:r>
              <a:rPr lang="pt-BR" b="1" dirty="0">
                <a:solidFill>
                  <a:srgbClr val="FFFF00"/>
                </a:solidFill>
              </a:rPr>
              <a:t>/DATASUS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40291"/>
            <a:ext cx="11963400" cy="4351338"/>
          </a:xfrm>
        </p:spPr>
        <p:txBody>
          <a:bodyPr/>
          <a:lstStyle/>
          <a:p>
            <a:r>
              <a:rPr lang="pt-BR" b="1" dirty="0" smtClean="0">
                <a:solidFill>
                  <a:srgbClr val="0070C0"/>
                </a:solidFill>
              </a:rPr>
              <a:t>Tabular dados de saúde e produzir informações de saúde (</a:t>
            </a:r>
            <a:r>
              <a:rPr lang="pt-BR" b="1" dirty="0" err="1" smtClean="0">
                <a:solidFill>
                  <a:srgbClr val="0070C0"/>
                </a:solidFill>
              </a:rPr>
              <a:t>Tabnet</a:t>
            </a:r>
            <a:r>
              <a:rPr lang="pt-BR" b="1" dirty="0" smtClean="0">
                <a:solidFill>
                  <a:srgbClr val="0070C0"/>
                </a:solidFill>
              </a:rPr>
              <a:t>/DATASUS)  </a:t>
            </a:r>
            <a:r>
              <a:rPr lang="pt-BR" b="1" dirty="0" smtClean="0"/>
              <a:t>Pergunta 1: Qual é a </a:t>
            </a:r>
            <a:r>
              <a:rPr lang="pt-BR" b="1" dirty="0"/>
              <a:t>proporção </a:t>
            </a:r>
            <a:r>
              <a:rPr lang="pt-BR" b="1" dirty="0" smtClean="0"/>
              <a:t>de internações por Capítulo de CID-10 no período de 2012 a 2019 na Bahia, </a:t>
            </a:r>
            <a:r>
              <a:rPr lang="pt-BR" b="1" dirty="0"/>
              <a:t>em série histórica temporal</a:t>
            </a:r>
            <a:r>
              <a:rPr lang="pt-BR" b="1" dirty="0" smtClean="0"/>
              <a:t>?</a:t>
            </a:r>
            <a:endParaRPr lang="pt-BR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5700"/>
            <a:ext cx="12192000" cy="443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70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4028" y="343658"/>
            <a:ext cx="10515600" cy="1325563"/>
          </a:xfrm>
        </p:spPr>
        <p:txBody>
          <a:bodyPr/>
          <a:lstStyle/>
          <a:p>
            <a:pPr algn="ctr"/>
            <a:r>
              <a:rPr lang="pt-BR" b="1" dirty="0" err="1">
                <a:solidFill>
                  <a:srgbClr val="FFFF00"/>
                </a:solidFill>
              </a:rPr>
              <a:t>Tabnet</a:t>
            </a:r>
            <a:r>
              <a:rPr lang="pt-BR" b="1" dirty="0">
                <a:solidFill>
                  <a:srgbClr val="FFFF00"/>
                </a:solidFill>
              </a:rPr>
              <a:t>/DATASUS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40291"/>
            <a:ext cx="11963400" cy="4351338"/>
          </a:xfrm>
        </p:spPr>
        <p:txBody>
          <a:bodyPr/>
          <a:lstStyle/>
          <a:p>
            <a:r>
              <a:rPr lang="pt-BR" b="1" dirty="0" smtClean="0">
                <a:solidFill>
                  <a:srgbClr val="0070C0"/>
                </a:solidFill>
              </a:rPr>
              <a:t>Tabular dados de saúde e produzir informações de saúde (</a:t>
            </a:r>
            <a:r>
              <a:rPr lang="pt-BR" b="1" dirty="0" err="1" smtClean="0">
                <a:solidFill>
                  <a:srgbClr val="0070C0"/>
                </a:solidFill>
              </a:rPr>
              <a:t>Tabnet</a:t>
            </a:r>
            <a:r>
              <a:rPr lang="pt-BR" b="1" dirty="0" smtClean="0">
                <a:solidFill>
                  <a:srgbClr val="0070C0"/>
                </a:solidFill>
              </a:rPr>
              <a:t>/DATASUS)  </a:t>
            </a:r>
            <a:r>
              <a:rPr lang="pt-BR" b="1" dirty="0" smtClean="0"/>
              <a:t>Pergunta 1: Qual é a </a:t>
            </a:r>
            <a:r>
              <a:rPr lang="pt-BR" b="1" dirty="0"/>
              <a:t>proporção </a:t>
            </a:r>
            <a:r>
              <a:rPr lang="pt-BR" b="1" dirty="0" smtClean="0"/>
              <a:t>de internações por Capítulo de CID-10 no período de 2012 a 2019 na Bahia, </a:t>
            </a:r>
            <a:r>
              <a:rPr lang="pt-BR" b="1" dirty="0"/>
              <a:t>em série histórica temporal</a:t>
            </a:r>
            <a:r>
              <a:rPr lang="pt-BR" b="1" dirty="0" smtClean="0"/>
              <a:t>?</a:t>
            </a:r>
            <a:endParaRPr lang="pt-BR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4900"/>
            <a:ext cx="12192000" cy="448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66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4028" y="343658"/>
            <a:ext cx="10515600" cy="1325563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FFFF00"/>
                </a:solidFill>
              </a:rPr>
              <a:t>Planilha Excel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40291"/>
            <a:ext cx="11963400" cy="4351338"/>
          </a:xfrm>
        </p:spPr>
        <p:txBody>
          <a:bodyPr/>
          <a:lstStyle/>
          <a:p>
            <a:r>
              <a:rPr lang="pt-BR" b="1" dirty="0" smtClean="0">
                <a:solidFill>
                  <a:srgbClr val="0070C0"/>
                </a:solidFill>
              </a:rPr>
              <a:t>Tabular dados de saúde e produzir informações de saúde (</a:t>
            </a:r>
            <a:r>
              <a:rPr lang="pt-BR" b="1" dirty="0" err="1" smtClean="0">
                <a:solidFill>
                  <a:srgbClr val="0070C0"/>
                </a:solidFill>
              </a:rPr>
              <a:t>Tabnet</a:t>
            </a:r>
            <a:r>
              <a:rPr lang="pt-BR" b="1" dirty="0" smtClean="0">
                <a:solidFill>
                  <a:srgbClr val="0070C0"/>
                </a:solidFill>
              </a:rPr>
              <a:t>/DATASUS)  </a:t>
            </a:r>
            <a:r>
              <a:rPr lang="pt-BR" b="1" dirty="0" smtClean="0"/>
              <a:t>Pergunta 1: Qual é a </a:t>
            </a:r>
            <a:r>
              <a:rPr lang="pt-BR" b="1" dirty="0"/>
              <a:t>proporção </a:t>
            </a:r>
            <a:r>
              <a:rPr lang="pt-BR" b="1" dirty="0" smtClean="0"/>
              <a:t>de internações por Capítulo de CID-10 no período de 2012 a 2019 na Bahia, </a:t>
            </a:r>
            <a:r>
              <a:rPr lang="pt-BR" b="1" dirty="0"/>
              <a:t>em série histórica temporal</a:t>
            </a:r>
            <a:r>
              <a:rPr lang="pt-BR" b="1" dirty="0" smtClean="0"/>
              <a:t>?</a:t>
            </a:r>
            <a:endParaRPr lang="pt-BR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7600"/>
            <a:ext cx="12192000" cy="425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0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4028" y="343658"/>
            <a:ext cx="10515600" cy="1325563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FFFF00"/>
                </a:solidFill>
              </a:rPr>
              <a:t>Planilha Excel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40291"/>
            <a:ext cx="11963400" cy="4351338"/>
          </a:xfrm>
        </p:spPr>
        <p:txBody>
          <a:bodyPr/>
          <a:lstStyle/>
          <a:p>
            <a:r>
              <a:rPr lang="pt-BR" b="1" dirty="0" smtClean="0">
                <a:solidFill>
                  <a:srgbClr val="0070C0"/>
                </a:solidFill>
              </a:rPr>
              <a:t>Tabular dados de saúde e produzir informações de saúde (</a:t>
            </a:r>
            <a:r>
              <a:rPr lang="pt-BR" b="1" dirty="0" err="1" smtClean="0">
                <a:solidFill>
                  <a:srgbClr val="0070C0"/>
                </a:solidFill>
              </a:rPr>
              <a:t>Tabnet</a:t>
            </a:r>
            <a:r>
              <a:rPr lang="pt-BR" b="1" dirty="0" smtClean="0">
                <a:solidFill>
                  <a:srgbClr val="0070C0"/>
                </a:solidFill>
              </a:rPr>
              <a:t>/DATASUS)  </a:t>
            </a:r>
            <a:r>
              <a:rPr lang="pt-BR" b="1" dirty="0" smtClean="0"/>
              <a:t>Pergunta 1: Qual é a </a:t>
            </a:r>
            <a:r>
              <a:rPr lang="pt-BR" b="1" dirty="0"/>
              <a:t>proporção </a:t>
            </a:r>
            <a:r>
              <a:rPr lang="pt-BR" b="1" dirty="0" smtClean="0"/>
              <a:t>de internações por Capítulo de CID-10 no período de 2012 a 2019 na Bahia, </a:t>
            </a:r>
            <a:r>
              <a:rPr lang="pt-BR" b="1" dirty="0"/>
              <a:t>em série histórica temporal</a:t>
            </a:r>
            <a:r>
              <a:rPr lang="pt-BR" b="1" dirty="0" smtClean="0"/>
              <a:t>?</a:t>
            </a:r>
            <a:endParaRPr lang="pt-BR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0300"/>
            <a:ext cx="121920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13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4028" y="343658"/>
            <a:ext cx="10515600" cy="1325563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FFFF00"/>
                </a:solidFill>
              </a:rPr>
              <a:t>Planilha Excel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40291"/>
            <a:ext cx="11963400" cy="4351338"/>
          </a:xfrm>
        </p:spPr>
        <p:txBody>
          <a:bodyPr/>
          <a:lstStyle/>
          <a:p>
            <a:r>
              <a:rPr lang="pt-BR" b="1" dirty="0" smtClean="0">
                <a:solidFill>
                  <a:srgbClr val="0070C0"/>
                </a:solidFill>
              </a:rPr>
              <a:t>Tabular dados de saúde e produzir informações de saúde (</a:t>
            </a:r>
            <a:r>
              <a:rPr lang="pt-BR" b="1" dirty="0" err="1" smtClean="0">
                <a:solidFill>
                  <a:srgbClr val="0070C0"/>
                </a:solidFill>
              </a:rPr>
              <a:t>Tabnet</a:t>
            </a:r>
            <a:r>
              <a:rPr lang="pt-BR" b="1" dirty="0" smtClean="0">
                <a:solidFill>
                  <a:srgbClr val="0070C0"/>
                </a:solidFill>
              </a:rPr>
              <a:t>/DATASUS)  </a:t>
            </a:r>
            <a:r>
              <a:rPr lang="pt-BR" b="1" dirty="0" smtClean="0"/>
              <a:t>Pergunta 1: Qual é a proporção de internações por Capítulo de CID-10 no período de 2012 a 2019 na Bahia, em </a:t>
            </a:r>
            <a:r>
              <a:rPr lang="pt-BR" b="1" dirty="0"/>
              <a:t>série histórica temporal</a:t>
            </a:r>
            <a:r>
              <a:rPr lang="pt-BR" b="1" dirty="0" smtClean="0"/>
              <a:t> ?</a:t>
            </a:r>
            <a:endParaRPr lang="pt-BR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9500"/>
            <a:ext cx="12192000" cy="450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03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4028" y="343658"/>
            <a:ext cx="10515600" cy="1325563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FFFF00"/>
                </a:solidFill>
              </a:rPr>
              <a:t>Planilha Excel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40291"/>
            <a:ext cx="11963400" cy="4351338"/>
          </a:xfrm>
        </p:spPr>
        <p:txBody>
          <a:bodyPr/>
          <a:lstStyle/>
          <a:p>
            <a:r>
              <a:rPr lang="pt-BR" b="1" dirty="0" smtClean="0">
                <a:solidFill>
                  <a:srgbClr val="0070C0"/>
                </a:solidFill>
              </a:rPr>
              <a:t>Tabular dados de saúde e produzir informações de saúde (</a:t>
            </a:r>
            <a:r>
              <a:rPr lang="pt-BR" b="1" dirty="0" err="1" smtClean="0">
                <a:solidFill>
                  <a:srgbClr val="0070C0"/>
                </a:solidFill>
              </a:rPr>
              <a:t>Tabnet</a:t>
            </a:r>
            <a:r>
              <a:rPr lang="pt-BR" b="1" dirty="0" smtClean="0">
                <a:solidFill>
                  <a:srgbClr val="0070C0"/>
                </a:solidFill>
              </a:rPr>
              <a:t>/DATASUS)  </a:t>
            </a:r>
            <a:r>
              <a:rPr lang="pt-BR" b="1" dirty="0" smtClean="0"/>
              <a:t>Pergunta 1: Qual é a proporção de internações por Capítulo de CID-10 no período de 2012 a 2019 na Bahia, em </a:t>
            </a:r>
            <a:r>
              <a:rPr lang="pt-BR" b="1" dirty="0"/>
              <a:t>série histórica temporal</a:t>
            </a:r>
            <a:r>
              <a:rPr lang="pt-BR" b="1" dirty="0" smtClean="0"/>
              <a:t> ?</a:t>
            </a:r>
            <a:endParaRPr lang="pt-BR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7600"/>
            <a:ext cx="12192000" cy="446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73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4028" y="343658"/>
            <a:ext cx="10515600" cy="1325563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FFFF00"/>
                </a:solidFill>
              </a:rPr>
              <a:t>Planilha Excel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40291"/>
            <a:ext cx="11963400" cy="4351338"/>
          </a:xfrm>
        </p:spPr>
        <p:txBody>
          <a:bodyPr/>
          <a:lstStyle/>
          <a:p>
            <a:r>
              <a:rPr lang="pt-BR" b="1" dirty="0" smtClean="0">
                <a:solidFill>
                  <a:srgbClr val="0070C0"/>
                </a:solidFill>
              </a:rPr>
              <a:t>Tabular dados de saúde e produzir informações de saúde (</a:t>
            </a:r>
            <a:r>
              <a:rPr lang="pt-BR" b="1" dirty="0" err="1" smtClean="0">
                <a:solidFill>
                  <a:srgbClr val="0070C0"/>
                </a:solidFill>
              </a:rPr>
              <a:t>Tabnet</a:t>
            </a:r>
            <a:r>
              <a:rPr lang="pt-BR" b="1" dirty="0" smtClean="0">
                <a:solidFill>
                  <a:srgbClr val="0070C0"/>
                </a:solidFill>
              </a:rPr>
              <a:t>/DATASUS)  </a:t>
            </a:r>
            <a:r>
              <a:rPr lang="pt-BR" b="1" dirty="0" smtClean="0"/>
              <a:t>Pergunta 1: Qual é a proporção de internações por Capítulo de CID-10 no período de 2012 a 2019 na Bahia, em </a:t>
            </a:r>
            <a:r>
              <a:rPr lang="pt-BR" b="1" dirty="0"/>
              <a:t>série histórica temporal</a:t>
            </a:r>
            <a:r>
              <a:rPr lang="pt-BR" b="1" dirty="0" smtClean="0"/>
              <a:t> ?</a:t>
            </a:r>
            <a:endParaRPr lang="pt-BR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9500"/>
            <a:ext cx="121920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55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4028" y="343658"/>
            <a:ext cx="10515600" cy="1325563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FFFF00"/>
                </a:solidFill>
              </a:rPr>
              <a:t>Planilha Excel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40291"/>
            <a:ext cx="11963400" cy="4351338"/>
          </a:xfrm>
        </p:spPr>
        <p:txBody>
          <a:bodyPr/>
          <a:lstStyle/>
          <a:p>
            <a:r>
              <a:rPr lang="pt-BR" b="1" dirty="0" smtClean="0">
                <a:solidFill>
                  <a:srgbClr val="0070C0"/>
                </a:solidFill>
              </a:rPr>
              <a:t>Tabular dados de saúde e produzir informações de saúde (</a:t>
            </a:r>
            <a:r>
              <a:rPr lang="pt-BR" b="1" dirty="0" err="1" smtClean="0">
                <a:solidFill>
                  <a:srgbClr val="0070C0"/>
                </a:solidFill>
              </a:rPr>
              <a:t>Tabnet</a:t>
            </a:r>
            <a:r>
              <a:rPr lang="pt-BR" b="1" dirty="0" smtClean="0">
                <a:solidFill>
                  <a:srgbClr val="0070C0"/>
                </a:solidFill>
              </a:rPr>
              <a:t>/DATASUS)  </a:t>
            </a:r>
            <a:r>
              <a:rPr lang="pt-BR" b="1" dirty="0" smtClean="0"/>
              <a:t>Pergunta 1: Qual é a proporção de internações por Capítulo de CID-10 no período de 2012 a 2019 na Bahia, em </a:t>
            </a:r>
            <a:r>
              <a:rPr lang="pt-BR" b="1" dirty="0"/>
              <a:t>série histórica temporal</a:t>
            </a:r>
            <a:r>
              <a:rPr lang="pt-BR" b="1" dirty="0" smtClean="0"/>
              <a:t> ?</a:t>
            </a:r>
            <a:endParaRPr lang="pt-BR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7600"/>
            <a:ext cx="12192000" cy="446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99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4028" y="343658"/>
            <a:ext cx="10515600" cy="1325563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FFFF00"/>
                </a:solidFill>
              </a:rPr>
              <a:t>Planilha Excel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40291"/>
            <a:ext cx="11963400" cy="4351338"/>
          </a:xfrm>
        </p:spPr>
        <p:txBody>
          <a:bodyPr/>
          <a:lstStyle/>
          <a:p>
            <a:r>
              <a:rPr lang="pt-BR" b="1" dirty="0" smtClean="0">
                <a:solidFill>
                  <a:srgbClr val="0070C0"/>
                </a:solidFill>
              </a:rPr>
              <a:t>Tabular dados de saúde e produzir informações de saúde (</a:t>
            </a:r>
            <a:r>
              <a:rPr lang="pt-BR" b="1" dirty="0" err="1" smtClean="0">
                <a:solidFill>
                  <a:srgbClr val="0070C0"/>
                </a:solidFill>
              </a:rPr>
              <a:t>Tabnet</a:t>
            </a:r>
            <a:r>
              <a:rPr lang="pt-BR" b="1" dirty="0" smtClean="0">
                <a:solidFill>
                  <a:srgbClr val="0070C0"/>
                </a:solidFill>
              </a:rPr>
              <a:t>/DATASUS)  </a:t>
            </a:r>
            <a:r>
              <a:rPr lang="pt-BR" b="1" dirty="0" smtClean="0"/>
              <a:t>Pergunta 1: Qual é a proporção de internações por Capítulo de CID-10 no período de 2012 a 2019 na Bahia, em </a:t>
            </a:r>
            <a:r>
              <a:rPr lang="pt-BR" b="1" dirty="0"/>
              <a:t>série histórica temporal</a:t>
            </a:r>
            <a:r>
              <a:rPr lang="pt-BR" b="1" dirty="0" smtClean="0"/>
              <a:t> ?</a:t>
            </a:r>
            <a:endParaRPr lang="pt-BR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4900"/>
            <a:ext cx="12192000" cy="448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75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4028" y="343658"/>
            <a:ext cx="10515600" cy="1325563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FFFF00"/>
                </a:solidFill>
              </a:rPr>
              <a:t>Planilha Excel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40291"/>
            <a:ext cx="11963400" cy="4351338"/>
          </a:xfrm>
        </p:spPr>
        <p:txBody>
          <a:bodyPr/>
          <a:lstStyle/>
          <a:p>
            <a:r>
              <a:rPr lang="pt-BR" b="1" dirty="0" smtClean="0">
                <a:solidFill>
                  <a:srgbClr val="0070C0"/>
                </a:solidFill>
              </a:rPr>
              <a:t>Tabular dados de saúde e produzir informações de saúde (</a:t>
            </a:r>
            <a:r>
              <a:rPr lang="pt-BR" b="1" dirty="0" err="1" smtClean="0">
                <a:solidFill>
                  <a:srgbClr val="0070C0"/>
                </a:solidFill>
              </a:rPr>
              <a:t>Tabnet</a:t>
            </a:r>
            <a:r>
              <a:rPr lang="pt-BR" b="1" dirty="0" smtClean="0">
                <a:solidFill>
                  <a:srgbClr val="0070C0"/>
                </a:solidFill>
              </a:rPr>
              <a:t>/DATASUS)  </a:t>
            </a:r>
            <a:r>
              <a:rPr lang="pt-BR" b="1" dirty="0" smtClean="0"/>
              <a:t>Pergunta 1: Qual é a proporção de internações por Capítulo de CID-10 no período de 2012 a 2019 na Bahia, em </a:t>
            </a:r>
            <a:r>
              <a:rPr lang="pt-BR" b="1" dirty="0"/>
              <a:t>série histórica temporal</a:t>
            </a:r>
            <a:r>
              <a:rPr lang="pt-BR" b="1" dirty="0" smtClean="0"/>
              <a:t> ?</a:t>
            </a:r>
            <a:endParaRPr lang="pt-BR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3000"/>
            <a:ext cx="12192000" cy="444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98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4028" y="343658"/>
            <a:ext cx="10515600" cy="1325563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FFFF00"/>
                </a:solidFill>
              </a:rPr>
              <a:t>SIS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26320"/>
            <a:ext cx="10515600" cy="5620580"/>
          </a:xfrm>
        </p:spPr>
        <p:txBody>
          <a:bodyPr>
            <a:normAutofit lnSpcReduction="10000"/>
          </a:bodyPr>
          <a:lstStyle/>
          <a:p>
            <a:r>
              <a:rPr lang="pt-BR" b="1" dirty="0"/>
              <a:t>Revisar conceitos básicos de Sistema de Informações em Saúde (SIS)</a:t>
            </a:r>
          </a:p>
          <a:p>
            <a:endParaRPr lang="pt-BR" b="1" dirty="0"/>
          </a:p>
          <a:p>
            <a:pPr>
              <a:defRPr/>
            </a:pPr>
            <a:r>
              <a:rPr lang="pt-BR" b="1" dirty="0" smtClean="0">
                <a:solidFill>
                  <a:srgbClr val="0070C0"/>
                </a:solidFill>
              </a:rPr>
              <a:t>DATASUS</a:t>
            </a:r>
            <a:r>
              <a:rPr lang="pt-BR" dirty="0">
                <a:solidFill>
                  <a:srgbClr val="0070C0"/>
                </a:solidFill>
              </a:rPr>
              <a:t/>
            </a:r>
            <a:br>
              <a:rPr lang="pt-BR" dirty="0">
                <a:solidFill>
                  <a:srgbClr val="0070C0"/>
                </a:solidFill>
              </a:rPr>
            </a:br>
            <a:r>
              <a:rPr lang="pt-BR" dirty="0">
                <a:solidFill>
                  <a:srgbClr val="0070C0"/>
                </a:solidFill>
              </a:rPr>
              <a:t>http://www.datasus.gov.br </a:t>
            </a:r>
          </a:p>
          <a:p>
            <a:pPr>
              <a:defRPr/>
            </a:pPr>
            <a:endParaRPr lang="pt-BR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pt-BR" dirty="0">
                <a:solidFill>
                  <a:srgbClr val="0070C0"/>
                </a:solidFill>
              </a:rPr>
              <a:t>Cabe ao Departamento de Informática do SUS - DATASUS, um órgão de informática, a </a:t>
            </a:r>
            <a:r>
              <a:rPr lang="pt-BR" u="sng" dirty="0">
                <a:solidFill>
                  <a:srgbClr val="0070C0"/>
                </a:solidFill>
              </a:rPr>
              <a:t>responsabilidade de coletar, processar e disseminar as informações de saúde em âmbito nacional</a:t>
            </a:r>
            <a:r>
              <a:rPr lang="pt-BR" dirty="0">
                <a:solidFill>
                  <a:srgbClr val="0070C0"/>
                </a:solidFill>
              </a:rPr>
              <a:t>. </a:t>
            </a:r>
            <a:endParaRPr lang="pt-BR" dirty="0" smtClean="0">
              <a:solidFill>
                <a:srgbClr val="0070C0"/>
              </a:solidFill>
            </a:endParaRPr>
          </a:p>
          <a:p>
            <a:pPr>
              <a:defRPr/>
            </a:pPr>
            <a:endParaRPr lang="pt-BR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pt-BR" dirty="0">
                <a:solidFill>
                  <a:srgbClr val="0070C0"/>
                </a:solidFill>
              </a:rPr>
              <a:t>O DATASUS se estruturou como um centro tecnológico para suporte técnico e administrativo às Secretarias Estaduais e Municipais de Saúde com a finalidade de desenvolver sistemas de informática e informação em saúde.</a:t>
            </a:r>
          </a:p>
          <a:p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36583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4028" y="343658"/>
            <a:ext cx="10515600" cy="1325563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FFFF00"/>
                </a:solidFill>
              </a:rPr>
              <a:t>Planilha Excel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40291"/>
            <a:ext cx="11963400" cy="4351338"/>
          </a:xfrm>
        </p:spPr>
        <p:txBody>
          <a:bodyPr/>
          <a:lstStyle/>
          <a:p>
            <a:r>
              <a:rPr lang="pt-BR" b="1" dirty="0" smtClean="0">
                <a:solidFill>
                  <a:srgbClr val="0070C0"/>
                </a:solidFill>
              </a:rPr>
              <a:t>Tabular dados de saúde e produzir informações de saúde (</a:t>
            </a:r>
            <a:r>
              <a:rPr lang="pt-BR" b="1" dirty="0" err="1" smtClean="0">
                <a:solidFill>
                  <a:srgbClr val="0070C0"/>
                </a:solidFill>
              </a:rPr>
              <a:t>Tabnet</a:t>
            </a:r>
            <a:r>
              <a:rPr lang="pt-BR" b="1" dirty="0" smtClean="0">
                <a:solidFill>
                  <a:srgbClr val="0070C0"/>
                </a:solidFill>
              </a:rPr>
              <a:t>/DATASUS)  </a:t>
            </a:r>
            <a:r>
              <a:rPr lang="pt-BR" b="1" dirty="0" smtClean="0"/>
              <a:t>Pergunta 1: Qual é a proporção de internações por Capítulo de CID-10 no período de 2012 a 2019 na Bahia, em </a:t>
            </a:r>
            <a:r>
              <a:rPr lang="pt-BR" b="1" dirty="0"/>
              <a:t>série histórica temporal</a:t>
            </a:r>
            <a:r>
              <a:rPr lang="pt-BR" b="1" dirty="0" smtClean="0"/>
              <a:t> ?</a:t>
            </a:r>
            <a:endParaRPr lang="pt-BR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0300"/>
            <a:ext cx="12192000" cy="445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29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4028" y="343658"/>
            <a:ext cx="10515600" cy="1325563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FFFF00"/>
                </a:solidFill>
              </a:rPr>
              <a:t>Planilha Excel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40291"/>
            <a:ext cx="11963400" cy="4351338"/>
          </a:xfrm>
        </p:spPr>
        <p:txBody>
          <a:bodyPr/>
          <a:lstStyle/>
          <a:p>
            <a:r>
              <a:rPr lang="pt-BR" b="1" dirty="0" smtClean="0">
                <a:solidFill>
                  <a:srgbClr val="0070C0"/>
                </a:solidFill>
              </a:rPr>
              <a:t>Tabular dados de saúde e produzir informações de saúde (</a:t>
            </a:r>
            <a:r>
              <a:rPr lang="pt-BR" b="1" dirty="0" err="1" smtClean="0">
                <a:solidFill>
                  <a:srgbClr val="0070C0"/>
                </a:solidFill>
              </a:rPr>
              <a:t>Tabnet</a:t>
            </a:r>
            <a:r>
              <a:rPr lang="pt-BR" b="1" dirty="0" smtClean="0">
                <a:solidFill>
                  <a:srgbClr val="0070C0"/>
                </a:solidFill>
              </a:rPr>
              <a:t>/DATASUS)  </a:t>
            </a:r>
            <a:r>
              <a:rPr lang="pt-BR" b="1" dirty="0" smtClean="0"/>
              <a:t>Pergunta 1: Qual é a proporção de internações por Capítulo de CID-10 no período de 2012 a 2019 na Bahia, em </a:t>
            </a:r>
            <a:r>
              <a:rPr lang="pt-BR" b="1" dirty="0"/>
              <a:t>série histórica temporal</a:t>
            </a:r>
            <a:r>
              <a:rPr lang="pt-BR" b="1" dirty="0" smtClean="0"/>
              <a:t> ?</a:t>
            </a:r>
            <a:endParaRPr lang="pt-BR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0300"/>
            <a:ext cx="12192000" cy="445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96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4028" y="343658"/>
            <a:ext cx="10515600" cy="1325563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FFFF00"/>
                </a:solidFill>
              </a:rPr>
              <a:t>Planilha Excel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40291"/>
            <a:ext cx="11963400" cy="4351338"/>
          </a:xfrm>
        </p:spPr>
        <p:txBody>
          <a:bodyPr/>
          <a:lstStyle/>
          <a:p>
            <a:r>
              <a:rPr lang="pt-BR" b="1" dirty="0" smtClean="0">
                <a:solidFill>
                  <a:srgbClr val="0070C0"/>
                </a:solidFill>
              </a:rPr>
              <a:t>Tabular dados de saúde e produzir informações de saúde (</a:t>
            </a:r>
            <a:r>
              <a:rPr lang="pt-BR" b="1" dirty="0" err="1" smtClean="0">
                <a:solidFill>
                  <a:srgbClr val="0070C0"/>
                </a:solidFill>
              </a:rPr>
              <a:t>Tabnet</a:t>
            </a:r>
            <a:r>
              <a:rPr lang="pt-BR" b="1" dirty="0" smtClean="0">
                <a:solidFill>
                  <a:srgbClr val="0070C0"/>
                </a:solidFill>
              </a:rPr>
              <a:t>/DATASUS)  </a:t>
            </a:r>
            <a:r>
              <a:rPr lang="pt-BR" b="1" dirty="0" smtClean="0"/>
              <a:t>Pergunta 1: Qual é a proporção de internações por Capítulo de CID-10 no período de 2012 a 2019 na Bahia, em </a:t>
            </a:r>
            <a:r>
              <a:rPr lang="pt-BR" b="1" dirty="0"/>
              <a:t>série histórica temporal</a:t>
            </a:r>
            <a:r>
              <a:rPr lang="pt-BR" b="1" dirty="0" smtClean="0"/>
              <a:t> ?</a:t>
            </a:r>
            <a:endParaRPr lang="pt-BR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7600"/>
            <a:ext cx="12192000" cy="446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36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4028" y="343658"/>
            <a:ext cx="10515600" cy="1325563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FFFF00"/>
                </a:solidFill>
              </a:rPr>
              <a:t>Planilha Excel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40291"/>
            <a:ext cx="11963400" cy="4351338"/>
          </a:xfrm>
        </p:spPr>
        <p:txBody>
          <a:bodyPr/>
          <a:lstStyle/>
          <a:p>
            <a:r>
              <a:rPr lang="pt-BR" b="1" dirty="0" smtClean="0">
                <a:solidFill>
                  <a:srgbClr val="0070C0"/>
                </a:solidFill>
              </a:rPr>
              <a:t>Tabular dados de saúde e produzir informações de saúde (</a:t>
            </a:r>
            <a:r>
              <a:rPr lang="pt-BR" b="1" dirty="0" err="1" smtClean="0">
                <a:solidFill>
                  <a:srgbClr val="0070C0"/>
                </a:solidFill>
              </a:rPr>
              <a:t>Tabnet</a:t>
            </a:r>
            <a:r>
              <a:rPr lang="pt-BR" b="1" dirty="0" smtClean="0">
                <a:solidFill>
                  <a:srgbClr val="0070C0"/>
                </a:solidFill>
              </a:rPr>
              <a:t>/DATASUS)  </a:t>
            </a:r>
            <a:r>
              <a:rPr lang="pt-BR" b="1" dirty="0" smtClean="0"/>
              <a:t>Pergunta 1: Qual é a proporção de internações por Capítulo de CID-10 no período de 2012 a 2019 na Bahia, em </a:t>
            </a:r>
            <a:r>
              <a:rPr lang="pt-BR" b="1" dirty="0"/>
              <a:t>série histórica temporal</a:t>
            </a:r>
            <a:r>
              <a:rPr lang="pt-BR" b="1" dirty="0" smtClean="0"/>
              <a:t> ?</a:t>
            </a:r>
            <a:endParaRPr lang="pt-BR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5700"/>
            <a:ext cx="12192000" cy="443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16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4028" y="343658"/>
            <a:ext cx="10515600" cy="1325563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FFFF00"/>
                </a:solidFill>
              </a:rPr>
              <a:t>Planilha Excel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40291"/>
            <a:ext cx="11963400" cy="4351338"/>
          </a:xfrm>
        </p:spPr>
        <p:txBody>
          <a:bodyPr/>
          <a:lstStyle/>
          <a:p>
            <a:r>
              <a:rPr lang="pt-BR" b="1" dirty="0" smtClean="0">
                <a:solidFill>
                  <a:srgbClr val="0070C0"/>
                </a:solidFill>
              </a:rPr>
              <a:t>Tabular dados de saúde e produzir informações de saúde (</a:t>
            </a:r>
            <a:r>
              <a:rPr lang="pt-BR" b="1" dirty="0" err="1" smtClean="0">
                <a:solidFill>
                  <a:srgbClr val="0070C0"/>
                </a:solidFill>
              </a:rPr>
              <a:t>Tabnet</a:t>
            </a:r>
            <a:r>
              <a:rPr lang="pt-BR" b="1" dirty="0" smtClean="0">
                <a:solidFill>
                  <a:srgbClr val="0070C0"/>
                </a:solidFill>
              </a:rPr>
              <a:t>/DATASUS)  </a:t>
            </a:r>
            <a:r>
              <a:rPr lang="pt-BR" b="1" dirty="0" smtClean="0"/>
              <a:t>Pergunta 1: Qual é a proporção de internações por Capítulo de CID-10 no período de 2012 a 2019 na Bahia, em </a:t>
            </a:r>
            <a:r>
              <a:rPr lang="pt-BR" b="1" dirty="0"/>
              <a:t>série histórica temporal</a:t>
            </a:r>
            <a:r>
              <a:rPr lang="pt-BR" b="1" dirty="0" smtClean="0"/>
              <a:t> ?</a:t>
            </a:r>
            <a:endParaRPr lang="pt-BR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5700"/>
            <a:ext cx="12192000" cy="443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20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4028" y="343658"/>
            <a:ext cx="10515600" cy="1325563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FFFF00"/>
                </a:solidFill>
              </a:rPr>
              <a:t>Planilha Excel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40291"/>
            <a:ext cx="11963400" cy="4351338"/>
          </a:xfrm>
        </p:spPr>
        <p:txBody>
          <a:bodyPr/>
          <a:lstStyle/>
          <a:p>
            <a:r>
              <a:rPr lang="pt-BR" b="1" dirty="0" smtClean="0">
                <a:solidFill>
                  <a:srgbClr val="0070C0"/>
                </a:solidFill>
              </a:rPr>
              <a:t>Tabular dados de saúde e produzir informações de saúde (</a:t>
            </a:r>
            <a:r>
              <a:rPr lang="pt-BR" b="1" dirty="0" err="1" smtClean="0">
                <a:solidFill>
                  <a:srgbClr val="0070C0"/>
                </a:solidFill>
              </a:rPr>
              <a:t>Tabnet</a:t>
            </a:r>
            <a:r>
              <a:rPr lang="pt-BR" b="1" dirty="0" smtClean="0">
                <a:solidFill>
                  <a:srgbClr val="0070C0"/>
                </a:solidFill>
              </a:rPr>
              <a:t>/DATASUS)  </a:t>
            </a:r>
            <a:r>
              <a:rPr lang="pt-BR" b="1" dirty="0" smtClean="0"/>
              <a:t>Pergunta 1: Qual é a proporção de internações por Capítulo de CID-10 no período de 2012 a 2019 na Bahia, em </a:t>
            </a:r>
            <a:r>
              <a:rPr lang="pt-BR" b="1" dirty="0"/>
              <a:t>série histórica temporal</a:t>
            </a:r>
            <a:r>
              <a:rPr lang="pt-BR" b="1" dirty="0" smtClean="0"/>
              <a:t> ?</a:t>
            </a:r>
            <a:endParaRPr lang="pt-BR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5700"/>
            <a:ext cx="12192000" cy="443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71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4028" y="343658"/>
            <a:ext cx="10515600" cy="1325563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FFFF00"/>
                </a:solidFill>
              </a:rPr>
              <a:t>Planilha Excel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40291"/>
            <a:ext cx="11963400" cy="4351338"/>
          </a:xfrm>
        </p:spPr>
        <p:txBody>
          <a:bodyPr/>
          <a:lstStyle/>
          <a:p>
            <a:r>
              <a:rPr lang="pt-BR" b="1" dirty="0" smtClean="0">
                <a:solidFill>
                  <a:srgbClr val="0070C0"/>
                </a:solidFill>
              </a:rPr>
              <a:t>Tabular dados de saúde e produzir informações de saúde (</a:t>
            </a:r>
            <a:r>
              <a:rPr lang="pt-BR" b="1" dirty="0" err="1" smtClean="0">
                <a:solidFill>
                  <a:srgbClr val="0070C0"/>
                </a:solidFill>
              </a:rPr>
              <a:t>Tabnet</a:t>
            </a:r>
            <a:r>
              <a:rPr lang="pt-BR" b="1" dirty="0" smtClean="0">
                <a:solidFill>
                  <a:srgbClr val="0070C0"/>
                </a:solidFill>
              </a:rPr>
              <a:t>/DATASUS)  </a:t>
            </a:r>
            <a:r>
              <a:rPr lang="pt-BR" b="1" dirty="0" smtClean="0"/>
              <a:t>Pergunta 1: Qual é a proporção de internações por Capítulo de CID-10 no período de 2012 a 2019 na Bahia, em </a:t>
            </a:r>
            <a:r>
              <a:rPr lang="pt-BR" b="1" dirty="0"/>
              <a:t>série histórica temporal</a:t>
            </a:r>
            <a:r>
              <a:rPr lang="pt-BR" b="1" dirty="0" smtClean="0"/>
              <a:t> ?</a:t>
            </a:r>
            <a:endParaRPr lang="pt-BR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3000"/>
            <a:ext cx="12192000" cy="444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73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0" y="304800"/>
            <a:ext cx="8102600" cy="1325563"/>
          </a:xfrm>
        </p:spPr>
        <p:txBody>
          <a:bodyPr>
            <a:normAutofit/>
          </a:bodyPr>
          <a:lstStyle/>
          <a:p>
            <a:pPr algn="ctr"/>
            <a:r>
              <a:rPr lang="pt-BR" sz="3100" b="1" dirty="0" smtClean="0">
                <a:solidFill>
                  <a:srgbClr val="FFFF00"/>
                </a:solidFill>
              </a:rPr>
              <a:t>                               TAREFAS E PRAZOS</a:t>
            </a:r>
            <a:endParaRPr lang="pt-BR" sz="3100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700" y="1206500"/>
            <a:ext cx="11950700" cy="5943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2400" dirty="0" smtClean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pt-BR" sz="2900" dirty="0" smtClean="0">
                <a:solidFill>
                  <a:srgbClr val="FF0000"/>
                </a:solidFill>
              </a:rPr>
              <a:t>TAREFA 3</a:t>
            </a:r>
          </a:p>
          <a:p>
            <a:pPr marL="0" indent="0">
              <a:buNone/>
            </a:pPr>
            <a:r>
              <a:rPr lang="pt-BR" sz="2900" dirty="0" smtClean="0"/>
              <a:t>Tabular no </a:t>
            </a:r>
            <a:r>
              <a:rPr lang="pt-BR" sz="2900" dirty="0" err="1" smtClean="0"/>
              <a:t>Tabnet</a:t>
            </a:r>
            <a:r>
              <a:rPr lang="pt-BR" sz="2900" dirty="0" smtClean="0"/>
              <a:t>/DATASUS e postar, individualmente, na Tarefa 3 (e tirar dúvidas no Fórum de Discussão) do AVA, em Tabela/Planilha Excel a resposta ao problema 2:</a:t>
            </a:r>
          </a:p>
          <a:p>
            <a:pPr marL="0" indent="0">
              <a:buNone/>
            </a:pPr>
            <a:endParaRPr lang="pt-BR" sz="2900" dirty="0" smtClean="0"/>
          </a:p>
          <a:p>
            <a:pPr marL="0" indent="0">
              <a:buNone/>
            </a:pPr>
            <a:r>
              <a:rPr lang="pt-BR" sz="2900" dirty="0" smtClean="0"/>
              <a:t>Problema 2</a:t>
            </a:r>
          </a:p>
          <a:p>
            <a:pPr marL="0" indent="0">
              <a:buNone/>
            </a:pPr>
            <a:r>
              <a:rPr lang="pt-BR" sz="2900" b="1" dirty="0" smtClean="0"/>
              <a:t>Qual é a porcentagem de ...</a:t>
            </a:r>
          </a:p>
          <a:p>
            <a:pPr marL="0" indent="0">
              <a:buNone/>
            </a:pPr>
            <a:endParaRPr lang="pt-BR" sz="2900" b="1" dirty="0" smtClean="0"/>
          </a:p>
          <a:p>
            <a:pPr marL="0" indent="0">
              <a:buNone/>
            </a:pPr>
            <a:r>
              <a:rPr lang="pt-BR" sz="2900" dirty="0" smtClean="0"/>
              <a:t>Valor: 5 pontos</a:t>
            </a:r>
            <a:endParaRPr lang="pt-BR" sz="29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63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076700" y="1562100"/>
            <a:ext cx="3505200" cy="457200"/>
          </a:xfrm>
          <a:solidFill>
            <a:srgbClr val="92D050"/>
          </a:solidFill>
        </p:spPr>
        <p:txBody>
          <a:bodyPr/>
          <a:lstStyle/>
          <a:p>
            <a:pPr eaLnBrk="1" hangingPunct="1">
              <a:defRPr/>
            </a:pPr>
            <a:r>
              <a:rPr lang="pt-BR" sz="2400" b="1" dirty="0" smtClean="0"/>
              <a:t>Coleta/Registro </a:t>
            </a:r>
            <a:r>
              <a:rPr lang="pt-BR" sz="2400" b="1" dirty="0"/>
              <a:t>de dados</a:t>
            </a:r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6324600"/>
            <a:ext cx="2514600" cy="533400"/>
          </a:xfrm>
          <a:solidFill>
            <a:srgbClr val="FFFF66"/>
          </a:solidFill>
        </p:spPr>
        <p:txBody>
          <a:bodyPr/>
          <a:lstStyle/>
          <a:p>
            <a:pPr eaLnBrk="1" hangingPunct="1">
              <a:defRPr/>
            </a:pPr>
            <a:r>
              <a:rPr lang="pt-BR" b="1" dirty="0"/>
              <a:t>Informação</a:t>
            </a:r>
          </a:p>
        </p:txBody>
      </p:sp>
      <p:sp>
        <p:nvSpPr>
          <p:cNvPr id="136198" name="Text Box 6"/>
          <p:cNvSpPr txBox="1">
            <a:spLocks noChangeArrowheads="1"/>
          </p:cNvSpPr>
          <p:nvPr/>
        </p:nvSpPr>
        <p:spPr bwMode="auto">
          <a:xfrm>
            <a:off x="3886200" y="2839243"/>
            <a:ext cx="4038600" cy="830263"/>
          </a:xfrm>
          <a:prstGeom prst="rect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Armazenamento de dados (banco de dados)</a:t>
            </a:r>
          </a:p>
        </p:txBody>
      </p:sp>
      <p:sp>
        <p:nvSpPr>
          <p:cNvPr id="136199" name="Text Box 7"/>
          <p:cNvSpPr txBox="1">
            <a:spLocks noChangeArrowheads="1"/>
          </p:cNvSpPr>
          <p:nvPr/>
        </p:nvSpPr>
        <p:spPr bwMode="auto">
          <a:xfrm>
            <a:off x="3810000" y="4257675"/>
            <a:ext cx="41148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Processamento de dados</a:t>
            </a:r>
          </a:p>
        </p:txBody>
      </p:sp>
      <p:sp>
        <p:nvSpPr>
          <p:cNvPr id="136200" name="Text Box 8"/>
          <p:cNvSpPr txBox="1">
            <a:spLocks noChangeArrowheads="1"/>
          </p:cNvSpPr>
          <p:nvPr/>
        </p:nvSpPr>
        <p:spPr bwMode="auto">
          <a:xfrm>
            <a:off x="4572000" y="5283200"/>
            <a:ext cx="2705100" cy="4699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Análise de dados</a:t>
            </a:r>
          </a:p>
        </p:txBody>
      </p:sp>
      <p:sp>
        <p:nvSpPr>
          <p:cNvPr id="136201" name="Line 9"/>
          <p:cNvSpPr>
            <a:spLocks noChangeShapeType="1"/>
          </p:cNvSpPr>
          <p:nvPr/>
        </p:nvSpPr>
        <p:spPr bwMode="auto">
          <a:xfrm>
            <a:off x="5829300" y="20574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6202" name="Line 10"/>
          <p:cNvSpPr>
            <a:spLocks noChangeShapeType="1"/>
          </p:cNvSpPr>
          <p:nvPr/>
        </p:nvSpPr>
        <p:spPr bwMode="auto">
          <a:xfrm>
            <a:off x="5867400" y="3724275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6203" name="Line 11"/>
          <p:cNvSpPr>
            <a:spLocks noChangeShapeType="1"/>
          </p:cNvSpPr>
          <p:nvPr/>
        </p:nvSpPr>
        <p:spPr bwMode="auto">
          <a:xfrm>
            <a:off x="5854700" y="47498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6204" name="Line 12"/>
          <p:cNvSpPr>
            <a:spLocks noChangeShapeType="1"/>
          </p:cNvSpPr>
          <p:nvPr/>
        </p:nvSpPr>
        <p:spPr bwMode="auto">
          <a:xfrm>
            <a:off x="5867400" y="57912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 txBox="1">
            <a:spLocks/>
          </p:cNvSpPr>
          <p:nvPr/>
        </p:nvSpPr>
        <p:spPr>
          <a:xfrm>
            <a:off x="4292600" y="238866"/>
            <a:ext cx="2984500" cy="85014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smtClean="0">
                <a:solidFill>
                  <a:srgbClr val="FFFF00"/>
                </a:solidFill>
              </a:rPr>
              <a:t>SIS</a:t>
            </a:r>
            <a:endParaRPr lang="pt-BR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94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619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619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6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6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6" grpId="0" animBg="1"/>
      <p:bldP spid="136197" grpId="0" build="p" animBg="1"/>
      <p:bldP spid="136198" grpId="0" animBg="1"/>
      <p:bldP spid="136199" grpId="0" animBg="1"/>
      <p:bldP spid="13620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4028" y="343658"/>
            <a:ext cx="10515600" cy="1325563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FFFF00"/>
                </a:solidFill>
              </a:rPr>
              <a:t>SIS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436914"/>
            <a:ext cx="11460480" cy="5421086"/>
          </a:xfrm>
        </p:spPr>
        <p:txBody>
          <a:bodyPr>
            <a:normAutofit fontScale="92500" lnSpcReduction="10000"/>
          </a:bodyPr>
          <a:lstStyle/>
          <a:p>
            <a:r>
              <a:rPr lang="pt-BR" b="1" dirty="0" smtClean="0"/>
              <a:t>Revisar </a:t>
            </a:r>
            <a:r>
              <a:rPr lang="pt-BR" b="1" dirty="0"/>
              <a:t>conceitos básicos </a:t>
            </a:r>
            <a:r>
              <a:rPr lang="pt-BR" b="1" dirty="0" smtClean="0"/>
              <a:t>de </a:t>
            </a:r>
            <a:r>
              <a:rPr lang="pt-BR" b="1" dirty="0"/>
              <a:t>Sistema de Informações em </a:t>
            </a:r>
            <a:r>
              <a:rPr lang="pt-BR" b="1" dirty="0" smtClean="0"/>
              <a:t>Saúde (SIS)</a:t>
            </a:r>
          </a:p>
          <a:p>
            <a:endParaRPr lang="pt-BR" b="1" dirty="0" smtClean="0"/>
          </a:p>
          <a:p>
            <a:r>
              <a:rPr lang="pt-BR" dirty="0">
                <a:solidFill>
                  <a:srgbClr val="0070C0"/>
                </a:solidFill>
              </a:rPr>
              <a:t>A informação é essencial para o planejamento, organização e avaliação das ações de saúde, ou seja, para a tomada de decisões no sistema de saúde; </a:t>
            </a:r>
          </a:p>
          <a:p>
            <a:pPr marL="0" indent="0">
              <a:buNone/>
            </a:pPr>
            <a:r>
              <a:rPr lang="pt-BR" dirty="0">
                <a:solidFill>
                  <a:srgbClr val="0070C0"/>
                </a:solidFill>
              </a:rPr>
              <a:t>Estas, na sua maioria, são oriundas de algum Sistema de Informação em Saúde (SIS).</a:t>
            </a:r>
            <a:endParaRPr lang="pt-BR" b="1" dirty="0">
              <a:solidFill>
                <a:srgbClr val="0070C0"/>
              </a:solidFill>
            </a:endParaRPr>
          </a:p>
          <a:p>
            <a:endParaRPr lang="pt-BR" b="1" dirty="0" smtClean="0"/>
          </a:p>
          <a:p>
            <a: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/>
            </a:pPr>
            <a:r>
              <a:rPr lang="pt-BR" dirty="0" smtClean="0"/>
              <a:t>O uso da </a:t>
            </a:r>
            <a:r>
              <a:rPr lang="pt-BR" b="1" dirty="0"/>
              <a:t>informação </a:t>
            </a:r>
            <a:r>
              <a:rPr lang="pt-BR" b="1" dirty="0" smtClean="0"/>
              <a:t>e de SIS </a:t>
            </a:r>
            <a:r>
              <a:rPr lang="pt-BR" dirty="0" smtClean="0"/>
              <a:t>possibilitam</a:t>
            </a:r>
            <a:r>
              <a:rPr lang="pt-BR" b="1" dirty="0" smtClean="0"/>
              <a:t> </a:t>
            </a:r>
            <a:r>
              <a:rPr lang="pt-BR" dirty="0"/>
              <a:t>também a promoção da qualidade técnica e científica dos serviços, da eficiência e otimização da relação custo-eficácia, das atividades de vigilância a saúde, no suporte à gestão dos serviços e, em instância final, a </a:t>
            </a:r>
            <a:r>
              <a:rPr lang="pt-BR" u="sng" dirty="0"/>
              <a:t>melhoria das condições de saúde</a:t>
            </a:r>
            <a:r>
              <a:rPr lang="pt-BR" dirty="0"/>
              <a:t>.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/>
            </a:pPr>
            <a:endParaRPr lang="pt-BR" dirty="0"/>
          </a:p>
          <a:p>
            <a:pPr marL="0" indent="0">
              <a:buNone/>
            </a:pPr>
            <a:r>
              <a:rPr lang="pt-BR" dirty="0" smtClean="0">
                <a:solidFill>
                  <a:srgbClr val="0070C0"/>
                </a:solidFill>
              </a:rPr>
              <a:t>A </a:t>
            </a:r>
            <a:r>
              <a:rPr lang="pt-BR" u="sng" dirty="0">
                <a:solidFill>
                  <a:srgbClr val="0070C0"/>
                </a:solidFill>
              </a:rPr>
              <a:t>análise das informações disponíveis é importante, especialmente aquelas referentes e provenientes de indicadores </a:t>
            </a:r>
            <a:r>
              <a:rPr lang="pt-BR" u="sng" dirty="0" smtClean="0">
                <a:solidFill>
                  <a:srgbClr val="0070C0"/>
                </a:solidFill>
              </a:rPr>
              <a:t>de Saúde</a:t>
            </a:r>
            <a:r>
              <a:rPr lang="pt-BR" dirty="0" smtClean="0">
                <a:solidFill>
                  <a:srgbClr val="0070C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5040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Grp="1" noChangeArrowheads="1"/>
          </p:cNvSpPr>
          <p:nvPr>
            <p:ph idx="1"/>
          </p:nvPr>
        </p:nvSpPr>
        <p:spPr bwMode="auto">
          <a:xfrm>
            <a:off x="0" y="1325563"/>
            <a:ext cx="10515600" cy="562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>
            <a:lvl1pPr marL="339725" indent="-339725" defTabSz="449263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9775" indent="-282575" defTabSz="449263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/>
            </a:pPr>
            <a:endParaRPr lang="en-GB" altLang="pt-BR" sz="2400" b="1" i="1" dirty="0" smtClean="0">
              <a:solidFill>
                <a:schemeClr val="accent2">
                  <a:lumMod val="75000"/>
                </a:schemeClr>
              </a:solidFill>
              <a:ea typeface="MS Gothic" panose="020B0609070205080204" pitchFamily="49" charset="-128"/>
            </a:endParaRP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pt-BR" sz="2400" b="1" dirty="0"/>
              <a:t>Introduzir conceitos básicos de Indicadores de Saúde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/>
            </a:pPr>
            <a:endParaRPr lang="en-GB" altLang="pt-BR" sz="2400" b="1" i="1" dirty="0" smtClean="0">
              <a:solidFill>
                <a:schemeClr val="accent2">
                  <a:lumMod val="75000"/>
                </a:schemeClr>
              </a:solidFill>
              <a:ea typeface="MS Gothic" panose="020B0609070205080204" pitchFamily="49" charset="-128"/>
            </a:endParaRP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en-GB" altLang="pt-BR" sz="2400" b="1" i="1" dirty="0" err="1" smtClean="0">
                <a:solidFill>
                  <a:schemeClr val="accent2">
                    <a:lumMod val="75000"/>
                  </a:schemeClr>
                </a:solidFill>
                <a:ea typeface="MS Gothic" panose="020B0609070205080204" pitchFamily="49" charset="-128"/>
              </a:rPr>
              <a:t>Principais</a:t>
            </a:r>
            <a:r>
              <a:rPr lang="en-GB" altLang="pt-BR" sz="2400" b="1" i="1" dirty="0" smtClean="0">
                <a:solidFill>
                  <a:schemeClr val="accent2">
                    <a:lumMod val="75000"/>
                  </a:schemeClr>
                </a:solidFill>
                <a:ea typeface="MS Gothic" panose="020B0609070205080204" pitchFamily="49" charset="-128"/>
              </a:rPr>
              <a:t> </a:t>
            </a:r>
            <a:r>
              <a:rPr lang="en-GB" altLang="pt-BR" sz="2400" b="1" i="1" dirty="0" err="1">
                <a:solidFill>
                  <a:schemeClr val="accent2">
                    <a:lumMod val="75000"/>
                  </a:schemeClr>
                </a:solidFill>
                <a:ea typeface="MS Gothic" panose="020B0609070205080204" pitchFamily="49" charset="-128"/>
              </a:rPr>
              <a:t>usos</a:t>
            </a:r>
            <a:r>
              <a:rPr lang="en-GB" altLang="pt-BR" sz="2400" b="1" i="1" dirty="0">
                <a:solidFill>
                  <a:schemeClr val="accent2">
                    <a:lumMod val="75000"/>
                  </a:schemeClr>
                </a:solidFill>
                <a:ea typeface="MS Gothic" panose="020B0609070205080204" pitchFamily="49" charset="-128"/>
              </a:rPr>
              <a:t>:</a:t>
            </a:r>
            <a:r>
              <a:rPr lang="en-GB" altLang="pt-BR" sz="2400" i="1" dirty="0">
                <a:solidFill>
                  <a:schemeClr val="accent2">
                    <a:lumMod val="75000"/>
                  </a:schemeClr>
                </a:solidFill>
                <a:ea typeface="MS Gothic" panose="020B0609070205080204" pitchFamily="49" charset="-128"/>
              </a:rPr>
              <a:t> 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/>
            </a:pPr>
            <a:endParaRPr lang="en-GB" altLang="pt-BR" sz="2400" i="1" dirty="0">
              <a:solidFill>
                <a:srgbClr val="0070C0"/>
              </a:solidFill>
              <a:ea typeface="MS Gothic" panose="020B0609070205080204" pitchFamily="49" charset="-128"/>
            </a:endParaRPr>
          </a:p>
          <a:p>
            <a:pPr lvl="1" eaLnBrk="1" hangingPunct="1">
              <a:lnSpc>
                <a:spcPct val="110000"/>
              </a:lnSpc>
              <a:spcBef>
                <a:spcPts val="500"/>
              </a:spcBef>
              <a:buClr>
                <a:srgbClr val="CC3300"/>
              </a:buClr>
              <a:buSzPct val="80000"/>
              <a:buFont typeface="Wingdings" panose="05000000000000000000" pitchFamily="2" charset="2"/>
              <a:buChar char=""/>
              <a:defRPr/>
            </a:pPr>
            <a:r>
              <a:rPr lang="en-GB" altLang="pt-BR" sz="2000" b="1" dirty="0" err="1">
                <a:solidFill>
                  <a:srgbClr val="0070C0"/>
                </a:solidFill>
                <a:ea typeface="MS Gothic" panose="020B0609070205080204" pitchFamily="49" charset="-128"/>
              </a:rPr>
              <a:t>Diagnóstico</a:t>
            </a:r>
            <a:r>
              <a:rPr lang="en-GB" altLang="pt-BR" sz="2000" dirty="0">
                <a:solidFill>
                  <a:srgbClr val="0070C0"/>
                </a:solidFill>
                <a:ea typeface="MS Gothic" panose="020B0609070205080204" pitchFamily="49" charset="-128"/>
              </a:rPr>
              <a:t> </a:t>
            </a:r>
            <a:r>
              <a:rPr lang="en-GB" altLang="pt-BR" sz="2000" dirty="0" err="1">
                <a:solidFill>
                  <a:srgbClr val="0070C0"/>
                </a:solidFill>
                <a:ea typeface="MS Gothic" panose="020B0609070205080204" pitchFamily="49" charset="-128"/>
              </a:rPr>
              <a:t>ou</a:t>
            </a:r>
            <a:r>
              <a:rPr lang="en-GB" altLang="pt-BR" sz="2000" dirty="0">
                <a:solidFill>
                  <a:srgbClr val="0070C0"/>
                </a:solidFill>
                <a:ea typeface="MS Gothic" panose="020B0609070205080204" pitchFamily="49" charset="-128"/>
              </a:rPr>
              <a:t> </a:t>
            </a:r>
            <a:r>
              <a:rPr lang="en-GB" altLang="pt-BR" sz="2000" dirty="0" err="1">
                <a:solidFill>
                  <a:srgbClr val="0070C0"/>
                </a:solidFill>
                <a:ea typeface="MS Gothic" panose="020B0609070205080204" pitchFamily="49" charset="-128"/>
              </a:rPr>
              <a:t>análise</a:t>
            </a:r>
            <a:r>
              <a:rPr lang="en-GB" altLang="pt-BR" sz="2000" dirty="0">
                <a:solidFill>
                  <a:srgbClr val="0070C0"/>
                </a:solidFill>
                <a:ea typeface="MS Gothic" panose="020B0609070205080204" pitchFamily="49" charset="-128"/>
              </a:rPr>
              <a:t> da </a:t>
            </a:r>
            <a:r>
              <a:rPr lang="en-GB" altLang="pt-BR" sz="2000" dirty="0" err="1">
                <a:solidFill>
                  <a:srgbClr val="0070C0"/>
                </a:solidFill>
                <a:ea typeface="MS Gothic" panose="020B0609070205080204" pitchFamily="49" charset="-128"/>
              </a:rPr>
              <a:t>situação</a:t>
            </a:r>
            <a:r>
              <a:rPr lang="en-GB" altLang="pt-BR" sz="2000" dirty="0">
                <a:solidFill>
                  <a:srgbClr val="0070C0"/>
                </a:solidFill>
                <a:ea typeface="MS Gothic" panose="020B0609070205080204" pitchFamily="49" charset="-128"/>
              </a:rPr>
              <a:t> </a:t>
            </a:r>
            <a:r>
              <a:rPr lang="en-GB" altLang="pt-BR" sz="2000" dirty="0" err="1">
                <a:solidFill>
                  <a:srgbClr val="0070C0"/>
                </a:solidFill>
                <a:ea typeface="MS Gothic" panose="020B0609070205080204" pitchFamily="49" charset="-128"/>
              </a:rPr>
              <a:t>atual</a:t>
            </a:r>
            <a:endParaRPr lang="en-GB" altLang="pt-BR" sz="2000" dirty="0">
              <a:solidFill>
                <a:srgbClr val="0070C0"/>
              </a:solidFill>
              <a:ea typeface="MS Gothic" panose="020B0609070205080204" pitchFamily="49" charset="-128"/>
            </a:endParaRPr>
          </a:p>
          <a:p>
            <a:pPr lvl="1" eaLnBrk="1" hangingPunct="1">
              <a:lnSpc>
                <a:spcPct val="110000"/>
              </a:lnSpc>
              <a:spcBef>
                <a:spcPts val="500"/>
              </a:spcBef>
              <a:buClr>
                <a:srgbClr val="CC3300"/>
              </a:buClr>
              <a:buSzPct val="80000"/>
              <a:buFont typeface="Wingdings" panose="05000000000000000000" pitchFamily="2" charset="2"/>
              <a:buChar char=""/>
              <a:defRPr/>
            </a:pPr>
            <a:r>
              <a:rPr lang="en-GB" altLang="pt-BR" sz="2000" b="1" dirty="0" err="1">
                <a:solidFill>
                  <a:srgbClr val="0070C0"/>
                </a:solidFill>
                <a:ea typeface="MS Gothic" panose="020B0609070205080204" pitchFamily="49" charset="-128"/>
              </a:rPr>
              <a:t>Monitoramento</a:t>
            </a:r>
            <a:r>
              <a:rPr lang="en-GB" altLang="pt-BR" sz="2000" dirty="0">
                <a:solidFill>
                  <a:srgbClr val="0070C0"/>
                </a:solidFill>
                <a:ea typeface="MS Gothic" panose="020B0609070205080204" pitchFamily="49" charset="-128"/>
              </a:rPr>
              <a:t> da </a:t>
            </a:r>
            <a:r>
              <a:rPr lang="en-GB" altLang="pt-BR" sz="2000" dirty="0" err="1">
                <a:solidFill>
                  <a:srgbClr val="0070C0"/>
                </a:solidFill>
                <a:ea typeface="MS Gothic" panose="020B0609070205080204" pitchFamily="49" charset="-128"/>
              </a:rPr>
              <a:t>situação</a:t>
            </a:r>
            <a:r>
              <a:rPr lang="en-GB" altLang="pt-BR" sz="2000" dirty="0">
                <a:solidFill>
                  <a:srgbClr val="0070C0"/>
                </a:solidFill>
                <a:ea typeface="MS Gothic" panose="020B0609070205080204" pitchFamily="49" charset="-128"/>
              </a:rPr>
              <a:t> de </a:t>
            </a:r>
            <a:r>
              <a:rPr lang="en-GB" altLang="pt-BR" sz="2000" dirty="0" err="1">
                <a:solidFill>
                  <a:srgbClr val="0070C0"/>
                </a:solidFill>
                <a:ea typeface="MS Gothic" panose="020B0609070205080204" pitchFamily="49" charset="-128"/>
              </a:rPr>
              <a:t>saúde</a:t>
            </a:r>
            <a:r>
              <a:rPr lang="en-GB" altLang="pt-BR" sz="2000" dirty="0">
                <a:solidFill>
                  <a:srgbClr val="0070C0"/>
                </a:solidFill>
                <a:ea typeface="MS Gothic" panose="020B0609070205080204" pitchFamily="49" charset="-128"/>
              </a:rPr>
              <a:t> </a:t>
            </a:r>
          </a:p>
          <a:p>
            <a:pPr lvl="1" eaLnBrk="1" hangingPunct="1">
              <a:lnSpc>
                <a:spcPct val="110000"/>
              </a:lnSpc>
              <a:spcBef>
                <a:spcPts val="500"/>
              </a:spcBef>
              <a:buClr>
                <a:srgbClr val="CC3300"/>
              </a:buClr>
              <a:buSzPct val="80000"/>
              <a:buFont typeface="Wingdings" panose="05000000000000000000" pitchFamily="2" charset="2"/>
              <a:buChar char=""/>
              <a:defRPr/>
            </a:pPr>
            <a:r>
              <a:rPr lang="en-GB" altLang="pt-BR" sz="2000" dirty="0" err="1">
                <a:solidFill>
                  <a:srgbClr val="0070C0"/>
                </a:solidFill>
                <a:ea typeface="MS Gothic" panose="020B0609070205080204" pitchFamily="49" charset="-128"/>
              </a:rPr>
              <a:t>Subsídios</a:t>
            </a:r>
            <a:r>
              <a:rPr lang="en-GB" altLang="pt-BR" sz="2000" dirty="0">
                <a:solidFill>
                  <a:srgbClr val="0070C0"/>
                </a:solidFill>
                <a:ea typeface="MS Gothic" panose="020B0609070205080204" pitchFamily="49" charset="-128"/>
              </a:rPr>
              <a:t> </a:t>
            </a:r>
            <a:r>
              <a:rPr lang="en-GB" altLang="pt-BR" sz="2000" dirty="0" err="1">
                <a:solidFill>
                  <a:srgbClr val="0070C0"/>
                </a:solidFill>
                <a:ea typeface="MS Gothic" panose="020B0609070205080204" pitchFamily="49" charset="-128"/>
              </a:rPr>
              <a:t>ao</a:t>
            </a:r>
            <a:r>
              <a:rPr lang="en-GB" altLang="pt-BR" sz="2000" dirty="0">
                <a:solidFill>
                  <a:srgbClr val="0070C0"/>
                </a:solidFill>
                <a:ea typeface="MS Gothic" panose="020B0609070205080204" pitchFamily="49" charset="-128"/>
              </a:rPr>
              <a:t> </a:t>
            </a:r>
            <a:r>
              <a:rPr lang="en-GB" altLang="pt-BR" sz="2000" b="1" dirty="0" err="1">
                <a:solidFill>
                  <a:srgbClr val="0070C0"/>
                </a:solidFill>
                <a:ea typeface="MS Gothic" panose="020B0609070205080204" pitchFamily="49" charset="-128"/>
              </a:rPr>
              <a:t>planejamento</a:t>
            </a:r>
            <a:r>
              <a:rPr lang="en-GB" altLang="pt-BR" sz="2000" dirty="0">
                <a:solidFill>
                  <a:srgbClr val="0070C0"/>
                </a:solidFill>
                <a:ea typeface="MS Gothic" panose="020B0609070205080204" pitchFamily="49" charset="-128"/>
              </a:rPr>
              <a:t> de </a:t>
            </a:r>
            <a:r>
              <a:rPr lang="en-GB" altLang="pt-BR" sz="2000" dirty="0" err="1">
                <a:solidFill>
                  <a:srgbClr val="0070C0"/>
                </a:solidFill>
                <a:ea typeface="MS Gothic" panose="020B0609070205080204" pitchFamily="49" charset="-128"/>
              </a:rPr>
              <a:t>intervenções</a:t>
            </a:r>
            <a:endParaRPr lang="en-GB" altLang="pt-BR" sz="2000" dirty="0">
              <a:solidFill>
                <a:srgbClr val="0070C0"/>
              </a:solidFill>
              <a:ea typeface="MS Gothic" panose="020B0609070205080204" pitchFamily="49" charset="-128"/>
            </a:endParaRPr>
          </a:p>
          <a:p>
            <a:pPr lvl="1" eaLnBrk="1" hangingPunct="1">
              <a:lnSpc>
                <a:spcPct val="110000"/>
              </a:lnSpc>
              <a:spcBef>
                <a:spcPts val="500"/>
              </a:spcBef>
              <a:buClr>
                <a:srgbClr val="CC3300"/>
              </a:buClr>
              <a:buSzPct val="80000"/>
              <a:buFont typeface="Wingdings" panose="05000000000000000000" pitchFamily="2" charset="2"/>
              <a:buChar char=""/>
              <a:defRPr/>
            </a:pPr>
            <a:r>
              <a:rPr lang="en-GB" altLang="pt-BR" sz="2000" dirty="0" err="1">
                <a:solidFill>
                  <a:srgbClr val="0070C0"/>
                </a:solidFill>
                <a:ea typeface="MS Gothic" panose="020B0609070205080204" pitchFamily="49" charset="-128"/>
              </a:rPr>
              <a:t>Apoio</a:t>
            </a:r>
            <a:r>
              <a:rPr lang="en-GB" altLang="pt-BR" sz="2000" dirty="0">
                <a:solidFill>
                  <a:srgbClr val="0070C0"/>
                </a:solidFill>
                <a:ea typeface="MS Gothic" panose="020B0609070205080204" pitchFamily="49" charset="-128"/>
              </a:rPr>
              <a:t> à </a:t>
            </a:r>
            <a:r>
              <a:rPr lang="en-GB" altLang="pt-BR" sz="2000" b="1" dirty="0" err="1">
                <a:solidFill>
                  <a:srgbClr val="0070C0"/>
                </a:solidFill>
                <a:ea typeface="MS Gothic" panose="020B0609070205080204" pitchFamily="49" charset="-128"/>
              </a:rPr>
              <a:t>programação</a:t>
            </a:r>
            <a:r>
              <a:rPr lang="en-GB" altLang="pt-BR" sz="2000" dirty="0">
                <a:solidFill>
                  <a:srgbClr val="0070C0"/>
                </a:solidFill>
                <a:ea typeface="MS Gothic" panose="020B0609070205080204" pitchFamily="49" charset="-128"/>
              </a:rPr>
              <a:t> de </a:t>
            </a:r>
            <a:r>
              <a:rPr lang="en-GB" altLang="pt-BR" sz="2000" dirty="0" err="1">
                <a:solidFill>
                  <a:srgbClr val="0070C0"/>
                </a:solidFill>
                <a:ea typeface="MS Gothic" panose="020B0609070205080204" pitchFamily="49" charset="-128"/>
              </a:rPr>
              <a:t>recursos</a:t>
            </a:r>
            <a:r>
              <a:rPr lang="en-GB" altLang="pt-BR" sz="2000" dirty="0">
                <a:solidFill>
                  <a:srgbClr val="0070C0"/>
                </a:solidFill>
                <a:ea typeface="MS Gothic" panose="020B0609070205080204" pitchFamily="49" charset="-128"/>
              </a:rPr>
              <a:t>/</a:t>
            </a:r>
            <a:r>
              <a:rPr lang="en-GB" altLang="pt-BR" sz="2000" dirty="0" err="1">
                <a:solidFill>
                  <a:srgbClr val="0070C0"/>
                </a:solidFill>
                <a:ea typeface="MS Gothic" panose="020B0609070205080204" pitchFamily="49" charset="-128"/>
              </a:rPr>
              <a:t>insumos</a:t>
            </a:r>
            <a:r>
              <a:rPr lang="en-GB" altLang="pt-BR" sz="2000" dirty="0">
                <a:solidFill>
                  <a:srgbClr val="0070C0"/>
                </a:solidFill>
                <a:ea typeface="MS Gothic" panose="020B0609070205080204" pitchFamily="49" charset="-128"/>
              </a:rPr>
              <a:t> </a:t>
            </a:r>
          </a:p>
          <a:p>
            <a:pPr lvl="1" eaLnBrk="1" hangingPunct="1">
              <a:lnSpc>
                <a:spcPct val="110000"/>
              </a:lnSpc>
              <a:spcBef>
                <a:spcPts val="500"/>
              </a:spcBef>
              <a:buClr>
                <a:srgbClr val="CC3300"/>
              </a:buClr>
              <a:buSzPct val="80000"/>
              <a:buFont typeface="Wingdings" panose="05000000000000000000" pitchFamily="2" charset="2"/>
              <a:buChar char=""/>
              <a:defRPr/>
            </a:pPr>
            <a:r>
              <a:rPr lang="en-GB" altLang="pt-BR" sz="2000" b="1" dirty="0" err="1">
                <a:solidFill>
                  <a:srgbClr val="0070C0"/>
                </a:solidFill>
                <a:ea typeface="MS Gothic" panose="020B0609070205080204" pitchFamily="49" charset="-128"/>
              </a:rPr>
              <a:t>Avaliação</a:t>
            </a:r>
            <a:r>
              <a:rPr lang="en-GB" altLang="pt-BR" sz="2000" dirty="0">
                <a:solidFill>
                  <a:srgbClr val="0070C0"/>
                </a:solidFill>
                <a:ea typeface="MS Gothic" panose="020B0609070205080204" pitchFamily="49" charset="-128"/>
              </a:rPr>
              <a:t> de </a:t>
            </a:r>
            <a:r>
              <a:rPr lang="en-GB" altLang="pt-BR" sz="2000" dirty="0" err="1">
                <a:solidFill>
                  <a:srgbClr val="0070C0"/>
                </a:solidFill>
                <a:ea typeface="MS Gothic" panose="020B0609070205080204" pitchFamily="49" charset="-128"/>
              </a:rPr>
              <a:t>impacto</a:t>
            </a:r>
            <a:r>
              <a:rPr lang="en-GB" altLang="pt-BR" sz="2000" dirty="0">
                <a:solidFill>
                  <a:srgbClr val="0070C0"/>
                </a:solidFill>
                <a:ea typeface="MS Gothic" panose="020B0609070205080204" pitchFamily="49" charset="-128"/>
              </a:rPr>
              <a:t> (</a:t>
            </a:r>
            <a:r>
              <a:rPr lang="en-GB" altLang="pt-BR" sz="2000" dirty="0" err="1">
                <a:solidFill>
                  <a:srgbClr val="0070C0"/>
                </a:solidFill>
                <a:ea typeface="MS Gothic" panose="020B0609070205080204" pitchFamily="49" charset="-128"/>
              </a:rPr>
              <a:t>adequação</a:t>
            </a:r>
            <a:r>
              <a:rPr lang="en-GB" altLang="pt-BR" sz="2000" dirty="0">
                <a:solidFill>
                  <a:srgbClr val="0070C0"/>
                </a:solidFill>
                <a:ea typeface="MS Gothic" panose="020B0609070205080204" pitchFamily="49" charset="-128"/>
              </a:rPr>
              <a:t>) de </a:t>
            </a:r>
            <a:r>
              <a:rPr lang="en-GB" altLang="pt-BR" sz="2000" dirty="0" err="1">
                <a:solidFill>
                  <a:srgbClr val="0070C0"/>
                </a:solidFill>
                <a:ea typeface="MS Gothic" panose="020B0609070205080204" pitchFamily="49" charset="-128"/>
              </a:rPr>
              <a:t>intervenções</a:t>
            </a:r>
            <a:endParaRPr lang="en-GB" altLang="pt-BR" sz="2000" dirty="0">
              <a:solidFill>
                <a:srgbClr val="0070C0"/>
              </a:solidFill>
              <a:ea typeface="MS Gothic" panose="020B0609070205080204" pitchFamily="49" charset="-128"/>
            </a:endParaRPr>
          </a:p>
          <a:p>
            <a:pPr lvl="1" eaLnBrk="1" hangingPunct="1">
              <a:lnSpc>
                <a:spcPct val="110000"/>
              </a:lnSpc>
              <a:spcBef>
                <a:spcPts val="500"/>
              </a:spcBef>
              <a:buClr>
                <a:srgbClr val="CC3300"/>
              </a:buClr>
              <a:buSzPct val="80000"/>
              <a:buFont typeface="Wingdings" panose="05000000000000000000" pitchFamily="2" charset="2"/>
              <a:buChar char=""/>
              <a:defRPr/>
            </a:pPr>
            <a:r>
              <a:rPr lang="en-GB" altLang="pt-BR" sz="2000" b="1" dirty="0" err="1">
                <a:solidFill>
                  <a:srgbClr val="0070C0"/>
                </a:solidFill>
                <a:ea typeface="MS Gothic" panose="020B0609070205080204" pitchFamily="49" charset="-128"/>
              </a:rPr>
              <a:t>Comparação</a:t>
            </a:r>
            <a:r>
              <a:rPr lang="en-GB" altLang="pt-BR" sz="2000" dirty="0">
                <a:solidFill>
                  <a:srgbClr val="0070C0"/>
                </a:solidFill>
                <a:ea typeface="MS Gothic" panose="020B0609070205080204" pitchFamily="49" charset="-128"/>
              </a:rPr>
              <a:t> de </a:t>
            </a:r>
            <a:r>
              <a:rPr lang="en-GB" altLang="pt-BR" sz="2000" dirty="0" err="1">
                <a:solidFill>
                  <a:srgbClr val="0070C0"/>
                </a:solidFill>
                <a:ea typeface="MS Gothic" panose="020B0609070205080204" pitchFamily="49" charset="-128"/>
              </a:rPr>
              <a:t>grupos</a:t>
            </a:r>
            <a:r>
              <a:rPr lang="en-GB" altLang="pt-BR" sz="2000" dirty="0">
                <a:solidFill>
                  <a:srgbClr val="0070C0"/>
                </a:solidFill>
                <a:ea typeface="MS Gothic" panose="020B0609070205080204" pitchFamily="49" charset="-128"/>
              </a:rPr>
              <a:t> e  </a:t>
            </a:r>
            <a:r>
              <a:rPr lang="en-GB" altLang="pt-BR" sz="2000" dirty="0" err="1">
                <a:solidFill>
                  <a:srgbClr val="0070C0"/>
                </a:solidFill>
                <a:ea typeface="MS Gothic" panose="020B0609070205080204" pitchFamily="49" charset="-128"/>
              </a:rPr>
              <a:t>populações</a:t>
            </a:r>
            <a:endParaRPr lang="en-GB" altLang="pt-BR" sz="2000" dirty="0">
              <a:solidFill>
                <a:srgbClr val="0070C0"/>
              </a:solidFill>
              <a:ea typeface="MS Gothic" panose="020B0609070205080204" pitchFamily="49" charset="-128"/>
            </a:endParaRPr>
          </a:p>
          <a:p>
            <a:pPr lvl="1" eaLnBrk="1" hangingPunct="1">
              <a:lnSpc>
                <a:spcPct val="110000"/>
              </a:lnSpc>
              <a:spcBef>
                <a:spcPts val="500"/>
              </a:spcBef>
              <a:buClr>
                <a:srgbClr val="CC3300"/>
              </a:buClr>
              <a:buSzPct val="80000"/>
              <a:buFont typeface="Wingdings" panose="05000000000000000000" pitchFamily="2" charset="2"/>
              <a:buChar char=""/>
              <a:defRPr/>
            </a:pPr>
            <a:r>
              <a:rPr lang="en-GB" altLang="pt-BR" sz="2000" dirty="0" err="1">
                <a:solidFill>
                  <a:srgbClr val="0070C0"/>
                </a:solidFill>
                <a:ea typeface="MS Gothic" panose="020B0609070205080204" pitchFamily="49" charset="-128"/>
              </a:rPr>
              <a:t>Estimativa</a:t>
            </a:r>
            <a:r>
              <a:rPr lang="en-GB" altLang="pt-BR" sz="2000" dirty="0">
                <a:solidFill>
                  <a:srgbClr val="0070C0"/>
                </a:solidFill>
                <a:ea typeface="MS Gothic" panose="020B0609070205080204" pitchFamily="49" charset="-128"/>
              </a:rPr>
              <a:t> de </a:t>
            </a:r>
            <a:r>
              <a:rPr lang="en-GB" altLang="pt-BR" sz="2000" dirty="0" err="1">
                <a:solidFill>
                  <a:srgbClr val="0070C0"/>
                </a:solidFill>
                <a:ea typeface="MS Gothic" panose="020B0609070205080204" pitchFamily="49" charset="-128"/>
              </a:rPr>
              <a:t>risco</a:t>
            </a:r>
            <a:endParaRPr lang="en-GB" altLang="pt-BR" sz="2000" dirty="0">
              <a:solidFill>
                <a:srgbClr val="0070C0"/>
              </a:solidFill>
              <a:ea typeface="MS Gothic" panose="020B0609070205080204" pitchFamily="49" charset="-128"/>
            </a:endParaRPr>
          </a:p>
          <a:p>
            <a:pPr lvl="1" eaLnBrk="1" hangingPunct="1">
              <a:lnSpc>
                <a:spcPct val="110000"/>
              </a:lnSpc>
              <a:spcBef>
                <a:spcPts val="500"/>
              </a:spcBef>
              <a:buClr>
                <a:srgbClr val="CC3300"/>
              </a:buClr>
              <a:buSzPct val="80000"/>
              <a:buFont typeface="Wingdings" panose="05000000000000000000" pitchFamily="2" charset="2"/>
              <a:buChar char=""/>
              <a:defRPr/>
            </a:pPr>
            <a:r>
              <a:rPr lang="en-GB" altLang="pt-BR" sz="2000" dirty="0" err="1">
                <a:solidFill>
                  <a:srgbClr val="0070C0"/>
                </a:solidFill>
                <a:ea typeface="MS Gothic" panose="020B0609070205080204" pitchFamily="49" charset="-128"/>
              </a:rPr>
              <a:t>Estimativa</a:t>
            </a:r>
            <a:r>
              <a:rPr lang="en-GB" altLang="pt-BR" sz="2000" dirty="0">
                <a:solidFill>
                  <a:srgbClr val="0070C0"/>
                </a:solidFill>
                <a:ea typeface="MS Gothic" panose="020B0609070205080204" pitchFamily="49" charset="-128"/>
              </a:rPr>
              <a:t> de </a:t>
            </a:r>
            <a:r>
              <a:rPr lang="en-GB" altLang="pt-BR" sz="2000" dirty="0" err="1">
                <a:solidFill>
                  <a:srgbClr val="0070C0"/>
                </a:solidFill>
                <a:ea typeface="MS Gothic" panose="020B0609070205080204" pitchFamily="49" charset="-128"/>
              </a:rPr>
              <a:t>probabilidades</a:t>
            </a:r>
            <a:r>
              <a:rPr lang="en-GB" altLang="pt-BR" sz="2000" dirty="0">
                <a:solidFill>
                  <a:srgbClr val="0070C0"/>
                </a:solidFill>
                <a:ea typeface="MS Gothic" panose="020B0609070205080204" pitchFamily="49" charset="-128"/>
              </a:rPr>
              <a:t> </a:t>
            </a:r>
          </a:p>
          <a:p>
            <a:pPr lvl="1" eaLnBrk="1" hangingPunct="1">
              <a:lnSpc>
                <a:spcPct val="110000"/>
              </a:lnSpc>
              <a:spcBef>
                <a:spcPts val="450"/>
              </a:spcBef>
              <a:buClr>
                <a:srgbClr val="CC3300"/>
              </a:buClr>
              <a:buSzPct val="80000"/>
              <a:buFont typeface="Wingdings" panose="05000000000000000000" pitchFamily="2" charset="2"/>
              <a:buChar char=""/>
              <a:defRPr/>
            </a:pPr>
            <a:r>
              <a:rPr lang="en-GB" altLang="pt-BR" sz="2000" dirty="0" err="1">
                <a:solidFill>
                  <a:srgbClr val="0070C0"/>
                </a:solidFill>
                <a:ea typeface="MS Gothic" panose="020B0609070205080204" pitchFamily="49" charset="-128"/>
              </a:rPr>
              <a:t>Estimativa</a:t>
            </a:r>
            <a:r>
              <a:rPr lang="en-GB" altLang="pt-BR" sz="2000" dirty="0">
                <a:solidFill>
                  <a:srgbClr val="0070C0"/>
                </a:solidFill>
                <a:ea typeface="MS Gothic" panose="020B0609070205080204" pitchFamily="49" charset="-128"/>
              </a:rPr>
              <a:t> de </a:t>
            </a:r>
            <a:r>
              <a:rPr lang="en-GB" altLang="pt-BR" sz="2000" dirty="0" err="1">
                <a:solidFill>
                  <a:srgbClr val="0070C0"/>
                </a:solidFill>
                <a:ea typeface="MS Gothic" panose="020B0609070205080204" pitchFamily="49" charset="-128"/>
              </a:rPr>
              <a:t>tendências</a:t>
            </a:r>
            <a:r>
              <a:rPr lang="en-GB" altLang="pt-BR" sz="2000" dirty="0">
                <a:solidFill>
                  <a:srgbClr val="0070C0"/>
                </a:solidFill>
                <a:ea typeface="MS Gothic" panose="020B0609070205080204" pitchFamily="49" charset="-128"/>
              </a:rPr>
              <a:t> e </a:t>
            </a:r>
            <a:r>
              <a:rPr lang="en-GB" altLang="pt-BR" sz="2000" dirty="0" err="1">
                <a:solidFill>
                  <a:srgbClr val="0070C0"/>
                </a:solidFill>
                <a:ea typeface="MS Gothic" panose="020B0609070205080204" pitchFamily="49" charset="-128"/>
              </a:rPr>
              <a:t>projeções</a:t>
            </a:r>
            <a:r>
              <a:rPr lang="en-GB" altLang="pt-BR" sz="2000" dirty="0">
                <a:solidFill>
                  <a:srgbClr val="0070C0"/>
                </a:solidFill>
                <a:ea typeface="MS Gothic" panose="020B0609070205080204" pitchFamily="49" charset="-128"/>
              </a:rPr>
              <a:t> (</a:t>
            </a:r>
            <a:r>
              <a:rPr lang="en-GB" altLang="pt-BR" sz="2000" dirty="0" err="1">
                <a:solidFill>
                  <a:srgbClr val="0070C0"/>
                </a:solidFill>
                <a:ea typeface="MS Gothic" panose="020B0609070205080204" pitchFamily="49" charset="-128"/>
              </a:rPr>
              <a:t>prever</a:t>
            </a:r>
            <a:r>
              <a:rPr lang="en-GB" altLang="pt-BR" sz="2000" dirty="0">
                <a:solidFill>
                  <a:srgbClr val="0070C0"/>
                </a:solidFill>
                <a:ea typeface="MS Gothic" panose="020B0609070205080204" pitchFamily="49" charset="-128"/>
              </a:rPr>
              <a:t> </a:t>
            </a:r>
            <a:r>
              <a:rPr lang="en-GB" altLang="pt-BR" sz="2000" dirty="0" err="1">
                <a:solidFill>
                  <a:srgbClr val="0070C0"/>
                </a:solidFill>
                <a:ea typeface="MS Gothic" panose="020B0609070205080204" pitchFamily="49" charset="-128"/>
              </a:rPr>
              <a:t>situações</a:t>
            </a:r>
            <a:r>
              <a:rPr lang="en-GB" altLang="pt-BR" sz="2000" dirty="0">
                <a:solidFill>
                  <a:srgbClr val="0070C0"/>
                </a:solidFill>
                <a:ea typeface="MS Gothic" panose="020B0609070205080204" pitchFamily="49" charset="-128"/>
              </a:rPr>
              <a:t> </a:t>
            </a:r>
            <a:r>
              <a:rPr lang="en-GB" altLang="pt-BR" sz="2000" dirty="0" err="1">
                <a:solidFill>
                  <a:srgbClr val="0070C0"/>
                </a:solidFill>
                <a:ea typeface="MS Gothic" panose="020B0609070205080204" pitchFamily="49" charset="-128"/>
              </a:rPr>
              <a:t>futuras</a:t>
            </a:r>
            <a:r>
              <a:rPr lang="en-GB" altLang="pt-BR" sz="2000" dirty="0">
                <a:solidFill>
                  <a:srgbClr val="0070C0"/>
                </a:solidFill>
                <a:ea typeface="MS Gothic" panose="020B0609070205080204" pitchFamily="49" charset="-128"/>
              </a:rPr>
              <a:t>)</a:t>
            </a:r>
            <a:r>
              <a:rPr lang="en-GB" altLang="pt-BR" dirty="0">
                <a:solidFill>
                  <a:srgbClr val="0070C0"/>
                </a:solidFill>
                <a:ea typeface="MS Gothic" panose="020B0609070205080204" pitchFamily="49" charset="-128"/>
              </a:rPr>
              <a:t> 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352425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pt-BR" b="1" dirty="0">
                <a:solidFill>
                  <a:srgbClr val="FFFF00"/>
                </a:solidFill>
              </a:rPr>
              <a:t>Indicadores de Saúde</a:t>
            </a:r>
          </a:p>
        </p:txBody>
      </p:sp>
    </p:spTree>
    <p:extLst>
      <p:ext uri="{BB962C8B-B14F-4D97-AF65-F5344CB8AC3E}">
        <p14:creationId xmlns:p14="http://schemas.microsoft.com/office/powerpoint/2010/main" val="26736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4700" y="432559"/>
            <a:ext cx="6210300" cy="85014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pt-BR" b="1" dirty="0">
                <a:solidFill>
                  <a:srgbClr val="FFFF00"/>
                </a:solidFill>
              </a:rPr>
              <a:t>Indicadores de Saúde</a:t>
            </a:r>
          </a:p>
        </p:txBody>
      </p:sp>
      <p:sp>
        <p:nvSpPr>
          <p:cNvPr id="6" name="Text Box 2"/>
          <p:cNvSpPr txBox="1">
            <a:spLocks noGrp="1" noChangeArrowheads="1"/>
          </p:cNvSpPr>
          <p:nvPr>
            <p:ph idx="1"/>
          </p:nvPr>
        </p:nvSpPr>
        <p:spPr bwMode="auto">
          <a:xfrm>
            <a:off x="482600" y="1825624"/>
            <a:ext cx="10871200" cy="487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normAutofit fontScale="92500" lnSpcReduction="10000"/>
          </a:bodyPr>
          <a:lstStyle>
            <a:lvl1pPr marL="339725" indent="-339725" defTabSz="449263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Wingdings" panose="05000000000000000000" pitchFamily="2" charset="2"/>
              <a:buChar char="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Font typeface="Wingdings" panose="05000000000000000000" pitchFamily="2" charset="2"/>
              <a:buChar char="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ts val="600"/>
              </a:spcBef>
              <a:buClr>
                <a:srgbClr val="000000"/>
              </a:buClr>
              <a:buSzPct val="100000"/>
              <a:buNone/>
              <a:defRPr/>
            </a:pPr>
            <a:endParaRPr lang="en-GB" altLang="pt-BR" sz="2800" b="1" i="1" dirty="0">
              <a:solidFill>
                <a:schemeClr val="accent2">
                  <a:lumMod val="75000"/>
                </a:schemeClr>
              </a:solidFill>
              <a:ea typeface="MS Gothic" panose="020B0609070205080204" pitchFamily="49" charset="-128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pt-BR" sz="2800" b="1" dirty="0"/>
              <a:t>Introduzir conceitos básicos de Indicadores de </a:t>
            </a:r>
            <a:r>
              <a:rPr lang="pt-BR" sz="2800" b="1" dirty="0" smtClean="0"/>
              <a:t>Saúde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endParaRPr lang="pt-BR" sz="2800" b="1" dirty="0"/>
          </a:p>
          <a:p>
            <a:pPr algn="just"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pt-BR" altLang="pt-BR" sz="2800" dirty="0" smtClean="0">
              <a:solidFill>
                <a:srgbClr val="0070C0"/>
              </a:solidFill>
              <a:ea typeface="MS Gothic" panose="020B0609070205080204" pitchFamily="49" charset="-128"/>
            </a:endParaRPr>
          </a:p>
          <a:p>
            <a:pPr algn="just"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pt-BR" altLang="pt-BR" sz="2600" dirty="0" smtClean="0">
                <a:solidFill>
                  <a:srgbClr val="0070C0"/>
                </a:solidFill>
                <a:ea typeface="MS Gothic" panose="020B0609070205080204" pitchFamily="49" charset="-128"/>
              </a:rPr>
              <a:t>Os </a:t>
            </a:r>
            <a:r>
              <a:rPr lang="pt-BR" altLang="pt-BR" sz="2600" dirty="0">
                <a:solidFill>
                  <a:srgbClr val="0070C0"/>
                </a:solidFill>
                <a:ea typeface="MS Gothic" panose="020B0609070205080204" pitchFamily="49" charset="-128"/>
              </a:rPr>
              <a:t>indicadores de saúde, tradicionalmente, tem sido construídos por meio de números.</a:t>
            </a:r>
          </a:p>
          <a:p>
            <a:pPr algn="just"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pt-BR" altLang="pt-BR" sz="2600" dirty="0">
              <a:solidFill>
                <a:srgbClr val="0070C0"/>
              </a:solidFill>
              <a:ea typeface="MS Gothic" panose="020B0609070205080204" pitchFamily="49" charset="-128"/>
            </a:endParaRPr>
          </a:p>
          <a:p>
            <a:pPr algn="just"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pt-BR" altLang="pt-BR" sz="2600" dirty="0">
                <a:solidFill>
                  <a:srgbClr val="0070C0"/>
                </a:solidFill>
                <a:ea typeface="MS Gothic" panose="020B0609070205080204" pitchFamily="49" charset="-128"/>
              </a:rPr>
              <a:t>Em geral, números absolutos de casos de doenças ou mortes não são utilizados para avaliar o nível de saúde, pois não levam em conta o tamanho da população. </a:t>
            </a:r>
          </a:p>
          <a:p>
            <a:pPr algn="just"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pt-BR" altLang="pt-BR" sz="2600" dirty="0">
              <a:solidFill>
                <a:srgbClr val="0070C0"/>
              </a:solidFill>
              <a:ea typeface="MS Gothic" panose="020B0609070205080204" pitchFamily="49" charset="-128"/>
            </a:endParaRPr>
          </a:p>
          <a:p>
            <a:pPr algn="just"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pt-BR" altLang="pt-BR" sz="2600" dirty="0">
                <a:solidFill>
                  <a:srgbClr val="0070C0"/>
                </a:solidFill>
                <a:ea typeface="MS Gothic" panose="020B0609070205080204" pitchFamily="49" charset="-128"/>
              </a:rPr>
              <a:t>Dessa forma, os indicadores de saúde são construídos por meio de razões (</a:t>
            </a:r>
            <a:r>
              <a:rPr lang="pt-BR" altLang="pt-BR" sz="2600" dirty="0" err="1">
                <a:solidFill>
                  <a:srgbClr val="0070C0"/>
                </a:solidFill>
                <a:ea typeface="MS Gothic" panose="020B0609070205080204" pitchFamily="49" charset="-128"/>
              </a:rPr>
              <a:t>freqüências</a:t>
            </a:r>
            <a:r>
              <a:rPr lang="pt-BR" altLang="pt-BR" sz="2600" dirty="0">
                <a:solidFill>
                  <a:srgbClr val="0070C0"/>
                </a:solidFill>
                <a:ea typeface="MS Gothic" panose="020B0609070205080204" pitchFamily="49" charset="-128"/>
              </a:rPr>
              <a:t> absolutas e relativas), em forma de proporções ou coeficientes.</a:t>
            </a:r>
          </a:p>
          <a:p>
            <a:pPr algn="ctr"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en-GB" altLang="pt-BR" sz="2800" dirty="0">
              <a:solidFill>
                <a:srgbClr val="FFFF00"/>
              </a:solidFill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86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0" y="304800"/>
            <a:ext cx="8102600" cy="1325563"/>
          </a:xfrm>
        </p:spPr>
        <p:txBody>
          <a:bodyPr>
            <a:normAutofit/>
          </a:bodyPr>
          <a:lstStyle/>
          <a:p>
            <a:r>
              <a:rPr lang="pt-BR" sz="3100" b="1" dirty="0" smtClean="0">
                <a:solidFill>
                  <a:srgbClr val="FFFF00"/>
                </a:solidFill>
              </a:rPr>
              <a:t>Principais </a:t>
            </a:r>
            <a:r>
              <a:rPr lang="pt-BR" sz="3100" b="1" dirty="0">
                <a:solidFill>
                  <a:srgbClr val="FFFF00"/>
                </a:solidFill>
              </a:rPr>
              <a:t>Sistemas de Informação em Saúde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1843314"/>
            <a:ext cx="11734800" cy="5421086"/>
          </a:xfrm>
        </p:spPr>
        <p:txBody>
          <a:bodyPr>
            <a:normAutofit lnSpcReduction="10000"/>
          </a:bodyPr>
          <a:lstStyle/>
          <a:p>
            <a:r>
              <a:rPr lang="pt-BR" sz="2400" b="1" dirty="0"/>
              <a:t>SIM – Sistema de Informação de Mortalidade:</a:t>
            </a:r>
            <a:r>
              <a:rPr lang="pt-BR" sz="2400" dirty="0"/>
              <a:t> criado no final da década de 70, o documento base utilizado é a Declaração de óbito contendo 3 vias, possibilitando análise de taxa de mortalidade, tempo, idade, sexo, áreas, entre outras variáveis</a:t>
            </a:r>
            <a:r>
              <a:rPr lang="pt-BR" sz="2400" dirty="0" smtClean="0"/>
              <a:t>.</a:t>
            </a:r>
          </a:p>
          <a:p>
            <a:endParaRPr lang="pt-BR" sz="2400" dirty="0"/>
          </a:p>
          <a:p>
            <a:r>
              <a:rPr lang="pt-BR" sz="2400" b="1" dirty="0"/>
              <a:t>SINASC- Sistema de Informação de Nascidos Vivos: </a:t>
            </a:r>
            <a:r>
              <a:rPr lang="pt-BR" sz="2400" dirty="0"/>
              <a:t>criado na década de 90, contém informações sobre a </a:t>
            </a:r>
            <a:r>
              <a:rPr lang="pt-BR" sz="2400" u="sng" dirty="0">
                <a:hlinkClick r:id="rId2"/>
              </a:rPr>
              <a:t>saúde materna</a:t>
            </a:r>
            <a:r>
              <a:rPr lang="pt-BR" sz="2400" dirty="0"/>
              <a:t> e </a:t>
            </a:r>
            <a:r>
              <a:rPr lang="pt-BR" sz="2400" u="sng" dirty="0" smtClean="0">
                <a:hlinkClick r:id="rId3"/>
              </a:rPr>
              <a:t>infantil</a:t>
            </a:r>
            <a:endParaRPr lang="pt-BR" sz="2400" u="sng" dirty="0" smtClean="0"/>
          </a:p>
          <a:p>
            <a:endParaRPr lang="pt-BR" sz="2400" u="sng" dirty="0" smtClean="0"/>
          </a:p>
          <a:p>
            <a:r>
              <a:rPr lang="pt-BR" sz="2400" b="1" dirty="0"/>
              <a:t>SINAN – Sistema de Informação de Agravos e Notificação:</a:t>
            </a:r>
            <a:r>
              <a:rPr lang="pt-BR" sz="2400" dirty="0"/>
              <a:t> alimentado pelas notificações e investigações de </a:t>
            </a:r>
            <a:r>
              <a:rPr lang="pt-BR" sz="2400" dirty="0" smtClean="0"/>
              <a:t> agravos e doenças </a:t>
            </a:r>
            <a:r>
              <a:rPr lang="pt-BR" sz="2400" dirty="0"/>
              <a:t>contidas na lista nacional de doenças de notificação compulsória, transmitindo </a:t>
            </a:r>
            <a:r>
              <a:rPr lang="pt-BR" sz="2400" dirty="0" smtClean="0"/>
              <a:t>ao Sistema Nacional de Vigilância Epidemiológica.</a:t>
            </a:r>
            <a:r>
              <a:rPr lang="pt-BR" sz="2400" dirty="0"/>
              <a:t> </a:t>
            </a:r>
            <a:endParaRPr lang="pt-BR" sz="2400" dirty="0" smtClean="0"/>
          </a:p>
          <a:p>
            <a:endParaRPr lang="pt-BR" sz="2400" dirty="0" smtClean="0"/>
          </a:p>
          <a:p>
            <a:r>
              <a:rPr lang="pt-BR" sz="2400" b="1" dirty="0" smtClean="0"/>
              <a:t>SIH/SUS </a:t>
            </a:r>
            <a:r>
              <a:rPr lang="pt-BR" sz="2400" b="1" dirty="0"/>
              <a:t>– Sistema de Informação Hospitalares:</a:t>
            </a:r>
            <a:r>
              <a:rPr lang="pt-BR" sz="2400" dirty="0"/>
              <a:t> Possui informações desde cadastramento, informações da internação (tempo de permanência, perfil dos pacientes) até pagamento das Autorizações de Internação Hospitalar (AIH).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3997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9C7A1-BE0C-4A2C-8D4C-8DE16D24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0" y="304800"/>
            <a:ext cx="8102600" cy="1325563"/>
          </a:xfrm>
        </p:spPr>
        <p:txBody>
          <a:bodyPr>
            <a:normAutofit/>
          </a:bodyPr>
          <a:lstStyle/>
          <a:p>
            <a:r>
              <a:rPr lang="pt-BR" sz="3100" b="1" dirty="0" err="1" smtClean="0">
                <a:solidFill>
                  <a:srgbClr val="FFFF00"/>
                </a:solidFill>
              </a:rPr>
              <a:t>Tabnet</a:t>
            </a:r>
            <a:r>
              <a:rPr lang="pt-BR" sz="3100" b="1" dirty="0" smtClean="0">
                <a:solidFill>
                  <a:srgbClr val="FFFF00"/>
                </a:solidFill>
              </a:rPr>
              <a:t>/DATASUS</a:t>
            </a:r>
            <a:endParaRPr lang="pt-BR" sz="3100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7E790-451E-43E3-A6C3-1E2A501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00" y="1320800"/>
            <a:ext cx="11760200" cy="594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>
                <a:solidFill>
                  <a:srgbClr val="00B0F0"/>
                </a:solidFill>
              </a:rPr>
              <a:t>Epidemiológicas e </a:t>
            </a:r>
            <a:r>
              <a:rPr lang="pt-BR" sz="2400" dirty="0" smtClean="0">
                <a:solidFill>
                  <a:srgbClr val="00B0F0"/>
                </a:solidFill>
              </a:rPr>
              <a:t>Morbidade</a:t>
            </a:r>
          </a:p>
          <a:p>
            <a:pPr marL="0" indent="0">
              <a:buNone/>
            </a:pPr>
            <a:endParaRPr lang="pt-BR" sz="2400" dirty="0">
              <a:solidFill>
                <a:srgbClr val="00B0F0"/>
              </a:solidFill>
            </a:endParaRPr>
          </a:p>
          <a:p>
            <a:r>
              <a:rPr lang="pt-BR" sz="2400" b="1" dirty="0"/>
              <a:t>SINAN – Sistema de Informação de Agravos e </a:t>
            </a:r>
            <a:r>
              <a:rPr lang="pt-BR" sz="2400" b="1" dirty="0" smtClean="0"/>
              <a:t>Notificação</a:t>
            </a:r>
            <a:endParaRPr lang="pt-BR" sz="2400" dirty="0"/>
          </a:p>
          <a:p>
            <a:endParaRPr lang="pt-BR" sz="2400" dirty="0"/>
          </a:p>
          <a:p>
            <a:r>
              <a:rPr lang="pt-BR" sz="2400" b="1" dirty="0"/>
              <a:t>SIH/SUS – Sistema de Informação </a:t>
            </a:r>
            <a:r>
              <a:rPr lang="pt-BR" sz="2400" b="1" dirty="0" smtClean="0"/>
              <a:t>Hospitalares</a:t>
            </a:r>
            <a:endParaRPr lang="pt-BR" sz="2400" dirty="0"/>
          </a:p>
          <a:p>
            <a:pPr marL="0" indent="0">
              <a:buNone/>
            </a:pPr>
            <a:endParaRPr lang="pt-BR" sz="2400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pt-BR" sz="2400" dirty="0" smtClean="0">
                <a:solidFill>
                  <a:srgbClr val="00B0F0"/>
                </a:solidFill>
              </a:rPr>
              <a:t>Estatísticas Vitais</a:t>
            </a:r>
          </a:p>
          <a:p>
            <a:pPr marL="0" indent="0">
              <a:buNone/>
            </a:pPr>
            <a:endParaRPr lang="pt-BR" sz="2400" dirty="0">
              <a:solidFill>
                <a:srgbClr val="00B0F0"/>
              </a:solidFill>
            </a:endParaRPr>
          </a:p>
          <a:p>
            <a:r>
              <a:rPr lang="pt-BR" sz="2400" b="1" dirty="0" smtClean="0"/>
              <a:t>SIM </a:t>
            </a:r>
            <a:r>
              <a:rPr lang="pt-BR" sz="2400" b="1" dirty="0"/>
              <a:t>– Sistema de Informação de </a:t>
            </a:r>
            <a:r>
              <a:rPr lang="pt-BR" sz="2400" b="1" dirty="0" smtClean="0"/>
              <a:t>Mortalidade</a:t>
            </a:r>
            <a:endParaRPr lang="pt-BR" sz="2400" dirty="0" smtClean="0"/>
          </a:p>
          <a:p>
            <a:endParaRPr lang="pt-BR" sz="2400" dirty="0"/>
          </a:p>
          <a:p>
            <a:r>
              <a:rPr lang="pt-BR" sz="2400" b="1" dirty="0"/>
              <a:t>SINASC- Sistema de Informação de Nascidos </a:t>
            </a:r>
            <a:r>
              <a:rPr lang="pt-BR" sz="2400" b="1" dirty="0" smtClean="0"/>
              <a:t>Vivos</a:t>
            </a:r>
            <a:endParaRPr lang="pt-BR" sz="2400" u="sng" dirty="0" smtClean="0"/>
          </a:p>
        </p:txBody>
      </p:sp>
    </p:spTree>
    <p:extLst>
      <p:ext uri="{BB962C8B-B14F-4D97-AF65-F5344CB8AC3E}">
        <p14:creationId xmlns:p14="http://schemas.microsoft.com/office/powerpoint/2010/main" val="67713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55078</TotalTime>
  <Words>1391</Words>
  <Application>Microsoft Office PowerPoint</Application>
  <PresentationFormat>Widescreen</PresentationFormat>
  <Paragraphs>149</Paragraphs>
  <Slides>37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43" baseType="lpstr">
      <vt:lpstr>MS Gothic</vt:lpstr>
      <vt:lpstr>Arial</vt:lpstr>
      <vt:lpstr>Calibri</vt:lpstr>
      <vt:lpstr>Calibri Light</vt:lpstr>
      <vt:lpstr>Wingdings</vt:lpstr>
      <vt:lpstr>Tema do Office</vt:lpstr>
      <vt:lpstr>Apresentação do PowerPoint</vt:lpstr>
      <vt:lpstr>Disciplina: Saúde Coletiva III Módulo: Sistemas de Informação Prof. Augusto Cesar C Cardoso</vt:lpstr>
      <vt:lpstr>SIS</vt:lpstr>
      <vt:lpstr>Coleta/Registro de dados</vt:lpstr>
      <vt:lpstr>SIS</vt:lpstr>
      <vt:lpstr>Indicadores de Saúde</vt:lpstr>
      <vt:lpstr>Indicadores de Saúde</vt:lpstr>
      <vt:lpstr>Principais Sistemas de Informação em Saúde</vt:lpstr>
      <vt:lpstr>Tabnet/DATASUS</vt:lpstr>
      <vt:lpstr>Tabnet/DATASUS</vt:lpstr>
      <vt:lpstr>Tabnet/DATASUS</vt:lpstr>
      <vt:lpstr>Tabnet/DATASUS</vt:lpstr>
      <vt:lpstr>Apresentação do PowerPoint</vt:lpstr>
      <vt:lpstr>Tabnet/DATASUS</vt:lpstr>
      <vt:lpstr>Tabnet/DATASUS</vt:lpstr>
      <vt:lpstr>Tabnet/DATASUS</vt:lpstr>
      <vt:lpstr>Tabnet/DATASUS</vt:lpstr>
      <vt:lpstr>Tabnet/DATASUS</vt:lpstr>
      <vt:lpstr>Tabnet/DATASUS</vt:lpstr>
      <vt:lpstr>Tabnet/DATASUS</vt:lpstr>
      <vt:lpstr>Tabnet/DATASUS</vt:lpstr>
      <vt:lpstr>Planilha Excel</vt:lpstr>
      <vt:lpstr>Planilha Excel</vt:lpstr>
      <vt:lpstr>Planilha Excel</vt:lpstr>
      <vt:lpstr>Planilha Excel</vt:lpstr>
      <vt:lpstr>Planilha Excel</vt:lpstr>
      <vt:lpstr>Planilha Excel</vt:lpstr>
      <vt:lpstr>Planilha Excel</vt:lpstr>
      <vt:lpstr>Planilha Excel</vt:lpstr>
      <vt:lpstr>Planilha Excel</vt:lpstr>
      <vt:lpstr>Planilha Excel</vt:lpstr>
      <vt:lpstr>Planilha Excel</vt:lpstr>
      <vt:lpstr>Planilha Excel</vt:lpstr>
      <vt:lpstr>Planilha Excel</vt:lpstr>
      <vt:lpstr>Planilha Excel</vt:lpstr>
      <vt:lpstr>Planilha Excel</vt:lpstr>
      <vt:lpstr>                               TAREFAS E PRAZOS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Maria Regina Nascimento Carvalho</dc:creator>
  <cp:lastModifiedBy>Bahiana</cp:lastModifiedBy>
  <cp:revision>85</cp:revision>
  <dcterms:created xsi:type="dcterms:W3CDTF">2018-09-12T19:27:58Z</dcterms:created>
  <dcterms:modified xsi:type="dcterms:W3CDTF">2020-10-14T18:13:36Z</dcterms:modified>
</cp:coreProperties>
</file>