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5" r:id="rId3"/>
    <p:sldId id="261" r:id="rId4"/>
    <p:sldId id="333" r:id="rId5"/>
    <p:sldId id="332" r:id="rId6"/>
    <p:sldId id="292" r:id="rId7"/>
    <p:sldId id="285" r:id="rId8"/>
    <p:sldId id="287" r:id="rId9"/>
    <p:sldId id="269" r:id="rId10"/>
    <p:sldId id="270" r:id="rId11"/>
    <p:sldId id="289" r:id="rId12"/>
    <p:sldId id="273" r:id="rId13"/>
    <p:sldId id="314" r:id="rId14"/>
    <p:sldId id="316" r:id="rId15"/>
    <p:sldId id="307" r:id="rId16"/>
    <p:sldId id="308" r:id="rId17"/>
    <p:sldId id="309" r:id="rId18"/>
    <p:sldId id="311" r:id="rId19"/>
    <p:sldId id="312" r:id="rId20"/>
    <p:sldId id="313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84364" autoAdjust="0"/>
  </p:normalViewPr>
  <p:slideViewPr>
    <p:cSldViewPr snapToGrid="0" showGuides="1">
      <p:cViewPr varScale="1">
        <p:scale>
          <a:sx n="73" d="100"/>
          <a:sy n="73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6854-0CEC-49C0-BAC7-87A8B6EACF3B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A45F-0663-4147-9002-9CE4E2D43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55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6B9CF-2A6E-42E7-8EB2-3E92E12F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D38DDF-EBDE-463B-9805-BF571AC94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A793B8-3613-47CD-BD5A-F496AD33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4BA4F4-4930-4DB8-831E-3C61E491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E30F7-10D0-4627-BBBE-E070A3A4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8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9DE4-7269-4AE0-B5E7-BE287A2D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6EBFB2-5B22-49E5-9E5A-6B56581D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D317D-8A0B-4EE4-BE35-ACADAB16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55AF7-F527-4AB6-A2AB-E426F3E3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FD2D4D-595E-4673-AE64-B3C61247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54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894C50-C44F-4661-9EAD-DC07228BB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9F34C-9A24-4894-90CB-F105765E2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C0E6BC-9E15-4A00-8142-0DF545F8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54B6BE-969D-4E4C-A8F8-F190FB8D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3D7B1-6678-48D1-8ADF-F102390D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43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D47AD-FBD4-4C22-9CE2-30C631FA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C30B0E-E16D-4231-95B7-B6650AD67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C4EA67-AC59-4536-8CEF-290F0E76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A3AC1-9EE1-4902-ACDF-06ECF16E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A1A01-1D1F-4B64-A6FA-1B2A62C8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90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DE1CF-3A7E-4008-BCED-858691F2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204EF-2FD2-4C4F-B76A-FC83B8869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3D4375-18B8-4096-B93B-B6CFDD84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A97C87-64F9-4F82-A977-7F3F1F69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F4C00E-FEBD-4F5C-AB22-D743325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5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24048-30C3-4015-A04D-B18D9729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5A920-4A59-4B95-934F-61E89143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75BC4-EAB2-49BE-B907-636B2E332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03782C-B99B-494D-964E-935503BD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8E14ED-71C2-47E3-8CC9-CF5A73F9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F5FF64-2A05-4C94-9C69-DA5EC85D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6166C-E243-42B1-9FE8-636DF1E3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452E09-D8E7-4CA9-9435-A2A488F5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AF2C30-EEBF-4550-84B2-5663A923A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4B6981-6972-443D-A2DC-62C46B5E6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D7EB69-45A8-48DF-9DC8-EF5361958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44D8C1-0253-424A-B3CD-1E3421DF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C7EA52-91D6-4586-9D4A-75D4549C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CAAAB2-EDC5-425D-831C-00763703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2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D5714-B81B-4014-90D7-354CBDA3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C1287C-84E2-4EE0-BD58-A6EA5CB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D0E511-3061-4B1E-9F76-9E561FF0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8FBDB1-CA12-4BE8-BD4A-98CE6BDC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09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03B8A3-4E54-4E53-8998-BF554BD2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DA1607-2954-44A9-95CC-7638F8B9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15C31A-3E7A-41F4-B55E-EA0CBBAF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48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B5B9C-036E-45A0-850D-EC0C6059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3E8BB-6885-4729-A59F-15D9E707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7A2D9-B731-46FE-B7C7-3470EB65F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9C2A73-DF9E-451D-BB84-717B3D55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D0F66-DBEF-4826-840C-43DB69C6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0C7641-2C25-45E0-BB7D-7424EE55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97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AE343-A8CA-4393-93D8-9C99DDD4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DC7846-7E9A-40D1-8E32-1606A3443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D4ECC8-DAF4-4CD7-A9AD-F0F606BCE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F91B74-C060-41C3-B7D9-2C05C04E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7D7690-7B87-47E2-AF0A-8EE3E676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35E15A-8D9F-45C3-B13C-40634CFC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8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1CB9ED7-C939-4D44-AD3B-BE7641FA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5E8E4A-9BCD-4EBB-A6ED-4789F0AB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4D226-EEDD-440D-AEAF-EF79F8B06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2CE1F2-7EF8-4FDA-A477-1AE265D2F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7558AD-7868-4918-9D89-EABF2759C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D31B38-68BB-4229-A2D7-1694BBECE0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endular.com.br/produto/graficos-06-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aoemsaude.net/principais-topicos-da-politica-nacional-de-triagem-neonatal/" TargetMode="External"/><Relationship Id="rId2" Type="http://schemas.openxmlformats.org/officeDocument/2006/relationships/hyperlink" Target="https://gestaoemsaude.net/componentes-da-rede-cegonh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8A2B65E-1B3F-4ECD-B3B5-6178503B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20100" y="2228670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ATENÇÃO !!!!!!!!!!!!!!!!!   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NÃO PODE SER FILMADA OU GRAVADA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5" y="1519691"/>
            <a:ext cx="11750635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5" y="2433232"/>
            <a:ext cx="12017335" cy="42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err="1" smtClean="0">
                <a:solidFill>
                  <a:srgbClr val="FFFF00"/>
                </a:solidFill>
              </a:rPr>
              <a:t>Tabnet</a:t>
            </a:r>
            <a:r>
              <a:rPr lang="pt-BR" sz="3100" b="1" dirty="0" smtClean="0">
                <a:solidFill>
                  <a:srgbClr val="FFFF00"/>
                </a:solidFill>
              </a:rPr>
              <a:t>/DATASUS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838200"/>
            <a:ext cx="11709400" cy="591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sz="4000" dirty="0" smtClean="0">
                <a:solidFill>
                  <a:srgbClr val="FF0000"/>
                </a:solidFill>
              </a:rPr>
              <a:t>TUTORIAL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EXEMPLO 1</a:t>
            </a: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b="1" dirty="0"/>
              <a:t>Pergunta 1: Qual é a </a:t>
            </a:r>
            <a:r>
              <a:rPr lang="pt-BR" sz="2400" b="1" dirty="0" smtClean="0"/>
              <a:t>taxa de mortalidade infantil por </a:t>
            </a:r>
            <a:r>
              <a:rPr lang="pt-BR" sz="2400" b="1" dirty="0"/>
              <a:t>Capítulo de CID-10 no período de </a:t>
            </a:r>
            <a:r>
              <a:rPr lang="pt-BR" sz="2400" b="1" dirty="0" smtClean="0"/>
              <a:t>2015 </a:t>
            </a:r>
            <a:r>
              <a:rPr lang="pt-BR" sz="2400" b="1" dirty="0"/>
              <a:t>a </a:t>
            </a:r>
            <a:r>
              <a:rPr lang="pt-BR" sz="2400" b="1" dirty="0" smtClean="0"/>
              <a:t>2018 </a:t>
            </a:r>
            <a:r>
              <a:rPr lang="pt-BR" sz="2400" b="1" dirty="0"/>
              <a:t>na Bahia, em série histórica temporal</a:t>
            </a:r>
            <a:r>
              <a:rPr lang="pt-BR" sz="2400" b="1" dirty="0" smtClean="0"/>
              <a:t>?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Estatísticas Vitais</a:t>
            </a:r>
            <a:endParaRPr lang="pt-BR" sz="2400" dirty="0"/>
          </a:p>
          <a:p>
            <a:r>
              <a:rPr lang="pt-BR" sz="2400" b="1" dirty="0" smtClean="0"/>
              <a:t>SIM </a:t>
            </a:r>
            <a:r>
              <a:rPr lang="pt-BR" sz="2400" b="1" dirty="0"/>
              <a:t>– Sistema de Informação </a:t>
            </a:r>
            <a:r>
              <a:rPr lang="pt-BR" sz="2400" b="1" dirty="0" smtClean="0"/>
              <a:t>de Mortalidade (Numerador)</a:t>
            </a:r>
          </a:p>
          <a:p>
            <a:endParaRPr lang="pt-BR" sz="2400" b="1" dirty="0" smtClean="0"/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Estatísticas Vitais</a:t>
            </a:r>
          </a:p>
          <a:p>
            <a:r>
              <a:rPr lang="pt-BR" sz="2400" b="1" dirty="0" smtClean="0"/>
              <a:t>SINASC- </a:t>
            </a:r>
            <a:r>
              <a:rPr lang="pt-BR" sz="2400" b="1" dirty="0"/>
              <a:t>Sistema de Informação de Nascidos </a:t>
            </a:r>
            <a:r>
              <a:rPr lang="pt-BR" sz="2400" b="1" dirty="0" smtClean="0"/>
              <a:t>Vivos (Denominador)</a:t>
            </a:r>
            <a:endParaRPr lang="pt-BR" sz="2400" u="sng" dirty="0"/>
          </a:p>
          <a:p>
            <a:endParaRPr lang="pt-BR" sz="2400" dirty="0"/>
          </a:p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033091"/>
            <a:ext cx="5194300" cy="20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19691"/>
            <a:ext cx="118999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362200"/>
            <a:ext cx="11772900" cy="42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1ª. Parte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SIM (Numerador)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038600"/>
            <a:ext cx="5855077" cy="22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3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1443"/>
            <a:ext cx="11107700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12065000" cy="47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100"/>
            <a:ext cx="12192000" cy="47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900"/>
            <a:ext cx="12192000" cy="47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100"/>
            <a:ext cx="12192000" cy="47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Disciplina: Saúde Coletiva III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b="1" dirty="0" smtClean="0">
                <a:solidFill>
                  <a:srgbClr val="FFFF00"/>
                </a:solidFill>
              </a:rPr>
              <a:t>Módulo: Sistemas de Informação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sz="3100" b="1" dirty="0" smtClean="0">
                <a:solidFill>
                  <a:srgbClr val="0070C0"/>
                </a:solidFill>
              </a:rPr>
              <a:t>Prof. Augusto Cesar C Cardoso</a:t>
            </a:r>
            <a:endParaRPr lang="pt-BR" sz="31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237014"/>
            <a:ext cx="11734800" cy="5421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Aula 3 – Objetivos:</a:t>
            </a:r>
          </a:p>
          <a:p>
            <a:endParaRPr lang="pt-BR" b="1" dirty="0"/>
          </a:p>
          <a:p>
            <a:r>
              <a:rPr lang="pt-BR" b="1" dirty="0" smtClean="0"/>
              <a:t>Utilizar a Taxa de Mortalidade Infantil;</a:t>
            </a:r>
          </a:p>
          <a:p>
            <a:endParaRPr lang="pt-BR" b="1" dirty="0"/>
          </a:p>
          <a:p>
            <a:r>
              <a:rPr lang="pt-BR" b="1" dirty="0" smtClean="0"/>
              <a:t>Revisar </a:t>
            </a:r>
            <a:r>
              <a:rPr lang="pt-BR" b="1" dirty="0"/>
              <a:t>conceitos básicos de </a:t>
            </a:r>
            <a:r>
              <a:rPr lang="pt-BR" b="1" dirty="0" smtClean="0"/>
              <a:t>Indicadores de Saúde;</a:t>
            </a:r>
          </a:p>
          <a:p>
            <a:endParaRPr lang="pt-BR" b="1" dirty="0" smtClean="0"/>
          </a:p>
          <a:p>
            <a:r>
              <a:rPr lang="pt-BR" b="1" dirty="0"/>
              <a:t>Tabular dados de saúde e produzir informações de saúde (</a:t>
            </a:r>
            <a:r>
              <a:rPr lang="pt-BR" b="1" dirty="0" err="1"/>
              <a:t>Tabnet</a:t>
            </a:r>
            <a:r>
              <a:rPr lang="pt-BR" b="1" dirty="0"/>
              <a:t>/DATASUS</a:t>
            </a:r>
            <a:r>
              <a:rPr lang="pt-BR" b="1" dirty="0" smtClean="0"/>
              <a:t>).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2052" name="Picture 4" descr="(FINALIZADA)   Após todos os acontecimentos da primeira temporada Noa… #fanfic # Fanfic # amreading # books #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1427162"/>
            <a:ext cx="275907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2ª. Parte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SINASC (Denominador)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051300"/>
            <a:ext cx="5855077" cy="20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 smtClean="0">
                <a:solidFill>
                  <a:srgbClr val="FFFF00"/>
                </a:solidFill>
              </a:rPr>
              <a:t>Tabnet</a:t>
            </a:r>
            <a:r>
              <a:rPr lang="pt-BR" b="1" dirty="0" smtClean="0">
                <a:solidFill>
                  <a:srgbClr val="FFFF00"/>
                </a:solidFill>
              </a:rPr>
              <a:t>/</a:t>
            </a:r>
            <a:r>
              <a:rPr lang="pt-BR" b="1" dirty="0" err="1" smtClean="0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082800"/>
            <a:ext cx="12192000" cy="59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00"/>
            <a:ext cx="12192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00"/>
            <a:ext cx="12192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00"/>
            <a:ext cx="12192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799"/>
            <a:ext cx="12192000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82800"/>
            <a:ext cx="969917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82800"/>
            <a:ext cx="10401922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82800"/>
            <a:ext cx="1064483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A taxa ou coeficiente de mortalidade infantil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47799"/>
            <a:ext cx="7772400" cy="1835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 </a:t>
            </a:r>
            <a:r>
              <a:rPr lang="pt-BR" b="1" dirty="0"/>
              <a:t>mortalidade infantil</a:t>
            </a:r>
            <a:r>
              <a:rPr lang="pt-BR" dirty="0"/>
              <a:t> compreende a soma dos óbitos ocorridos nos períodos neonatal precoce (0-6 dias de vida), neonatal tardio (7-27 dias) e pós-neonatal (28 dias e mais).</a:t>
            </a:r>
            <a:endParaRPr lang="pt-BR" b="1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6" name="Picture 2" descr="Taxa de mortalidade infantil reduziu nos últimos três anos em Mossor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83" y="1270000"/>
            <a:ext cx="3354917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190059" y="-5264377"/>
            <a:ext cx="1968334" cy="954107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Taxa de natalidade crescente no Brasil, conceito. rendição 3D — Imagem de Stock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C3C3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 txBox="1">
            <a:spLocks/>
          </p:cNvSpPr>
          <p:nvPr/>
        </p:nvSpPr>
        <p:spPr>
          <a:xfrm>
            <a:off x="4165600" y="3524249"/>
            <a:ext cx="7772400" cy="2410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 smtClean="0"/>
              <a:t>A taxa ou coeficiente de mortalidade infantil é calculada dividindo o número de óbitos de menores de 1 ano de idade, por nascidos vivos, em determinado espaço geográfico, no ano considerado e multiplicando por 1000.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</p:txBody>
      </p:sp>
      <p:pic>
        <p:nvPicPr>
          <p:cNvPr id="3076" name="Picture 4" descr="https://panaka62.files.wordpress.com/2012/09/bc3a9bc3a9-poncho-tricot.jpg?w=482&amp;h=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524249"/>
            <a:ext cx="3556000" cy="30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82800"/>
            <a:ext cx="11054475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82800"/>
            <a:ext cx="1112116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82800"/>
            <a:ext cx="11097344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82800"/>
            <a:ext cx="11140212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82800"/>
            <a:ext cx="11097344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infantil por Capítulo de CID-10 no período de 2015 a 2018 na Bahia, em série histórica temporal</a:t>
            </a:r>
            <a:r>
              <a:rPr lang="pt-BR" b="1" dirty="0" smtClean="0"/>
              <a:t>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82800"/>
            <a:ext cx="11582400" cy="44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100" b="1" dirty="0" smtClean="0">
                <a:solidFill>
                  <a:srgbClr val="FFFF00"/>
                </a:solidFill>
              </a:rPr>
              <a:t>                               TAREFAS E PRAZOS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206500"/>
            <a:ext cx="119507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sz="2900" dirty="0" smtClean="0">
                <a:solidFill>
                  <a:srgbClr val="FF0000"/>
                </a:solidFill>
              </a:rPr>
              <a:t>TAREFA 4</a:t>
            </a:r>
          </a:p>
          <a:p>
            <a:pPr marL="0" indent="0">
              <a:buNone/>
            </a:pPr>
            <a:r>
              <a:rPr lang="pt-BR" sz="2900" dirty="0" smtClean="0"/>
              <a:t>Tabular no </a:t>
            </a:r>
            <a:r>
              <a:rPr lang="pt-BR" sz="2900" dirty="0" err="1" smtClean="0"/>
              <a:t>Tabnet</a:t>
            </a:r>
            <a:r>
              <a:rPr lang="pt-BR" sz="2900" dirty="0" smtClean="0"/>
              <a:t>/DATASUS e postar, individualmente, na Tarefa 4 (e tirar dúvidas no Fórum de Discussão) do AVA, em Tabela/Planilha Excel a resposta ao problema 3:</a:t>
            </a:r>
          </a:p>
          <a:p>
            <a:pPr marL="0" indent="0">
              <a:buNone/>
            </a:pPr>
            <a:endParaRPr lang="pt-BR" sz="2900" dirty="0" smtClean="0"/>
          </a:p>
          <a:p>
            <a:pPr marL="0" indent="0">
              <a:buNone/>
            </a:pPr>
            <a:r>
              <a:rPr lang="pt-BR" sz="2900" dirty="0" smtClean="0"/>
              <a:t>Problema 3</a:t>
            </a:r>
          </a:p>
          <a:p>
            <a:pPr marL="0" indent="0">
              <a:buNone/>
            </a:pPr>
            <a:r>
              <a:rPr lang="pt-BR" sz="2900" b="1" dirty="0" smtClean="0"/>
              <a:t>Qual é a taxa de mortalidade infantil ...</a:t>
            </a:r>
          </a:p>
          <a:p>
            <a:pPr marL="0" indent="0">
              <a:buNone/>
            </a:pPr>
            <a:r>
              <a:rPr lang="pt-BR" sz="2900" dirty="0" smtClean="0"/>
              <a:t>Valor: 5 pontos</a:t>
            </a:r>
            <a:endParaRPr lang="pt-BR" sz="2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A taxa ou coeficiente de mortalidade infantil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47799"/>
            <a:ext cx="7772400" cy="18351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A taxa ou coeficiente de mortalidade infantil é um dos indicadores mais consagrados mundialmente, sendo utilizado internacionalmente como indicador de qualidade de vida e desenvolvimento por expressar a situação de saúde de uma comunidade e as desigualdades de saúde entre grupos sociais e regiões.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190059" y="-5264377"/>
            <a:ext cx="1968334" cy="954107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Taxa de natalidade crescente no Brasil, conceito. rendição 3D — Imagem de Stock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C3C3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 txBox="1">
            <a:spLocks/>
          </p:cNvSpPr>
          <p:nvPr/>
        </p:nvSpPr>
        <p:spPr>
          <a:xfrm>
            <a:off x="4165600" y="2948543"/>
            <a:ext cx="7772400" cy="241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Entre </a:t>
            </a:r>
            <a:r>
              <a:rPr lang="pt-BR" dirty="0"/>
              <a:t>suas limitações podemos citar a existência de </a:t>
            </a:r>
            <a:r>
              <a:rPr lang="pt-BR" dirty="0" err="1"/>
              <a:t>subregistro</a:t>
            </a:r>
            <a:r>
              <a:rPr lang="pt-BR" dirty="0"/>
              <a:t> de óbitos de menores de um ano de idade e de nascidos vivos, erros na definição de nascido vivo e erros na informação de idade da criança na declaração de óbito.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Ou </a:t>
            </a:r>
            <a:r>
              <a:rPr lang="pt-BR" dirty="0"/>
              <a:t>seja, em alguns casos as estatísticas oficiais podem nos fornecer informações imprecisas sobre nosso numerador e nosso denominador.</a:t>
            </a:r>
          </a:p>
        </p:txBody>
      </p:sp>
      <p:pic>
        <p:nvPicPr>
          <p:cNvPr id="24" name="Picture 3" descr="Taxa de natalidade crescente no Brasil, conceito. rendição 3D — Fotografia de Stock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9" y="3479800"/>
            <a:ext cx="3253836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7dd20215a2be3563cb7c46e014d4981b.jpg (374×5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67" y="1287462"/>
            <a:ext cx="3527866" cy="21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1"/>
            <a:ext cx="8102600" cy="8382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sz="3200" dirty="0">
                <a:solidFill>
                  <a:srgbClr val="FFFF00"/>
                </a:solidFill>
              </a:rPr>
              <a:t/>
            </a:r>
            <a:br>
              <a:rPr lang="pt-BR" sz="3200" dirty="0">
                <a:solidFill>
                  <a:srgbClr val="FFFF00"/>
                </a:solidFill>
              </a:rPr>
            </a:br>
            <a:r>
              <a:rPr lang="pt-BR" sz="3200" b="1" dirty="0">
                <a:solidFill>
                  <a:srgbClr val="FFFF00"/>
                </a:solidFill>
              </a:rPr>
              <a:t>Causas da Mortalidade Infantil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678214"/>
            <a:ext cx="11734800" cy="4925786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pt-BR" dirty="0" smtClean="0"/>
              <a:t>Desnutrição, </a:t>
            </a:r>
            <a:r>
              <a:rPr lang="pt-BR" dirty="0"/>
              <a:t>doenças e pobreza </a:t>
            </a:r>
            <a:r>
              <a:rPr lang="pt-BR" dirty="0" smtClean="0"/>
              <a:t>extrema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Precariedade e falta de investimento dos </a:t>
            </a:r>
            <a:r>
              <a:rPr lang="pt-BR" dirty="0" smtClean="0"/>
              <a:t>sistemas</a:t>
            </a:r>
          </a:p>
          <a:p>
            <a:pPr marL="0" indent="0" fontAlgn="base">
              <a:buNone/>
            </a:pPr>
            <a:r>
              <a:rPr lang="pt-BR" dirty="0" smtClean="0"/>
              <a:t> </a:t>
            </a:r>
            <a:r>
              <a:rPr lang="pt-BR" dirty="0"/>
              <a:t>públicos de </a:t>
            </a:r>
            <a:r>
              <a:rPr lang="pt-BR" dirty="0" smtClean="0"/>
              <a:t>saúde</a:t>
            </a:r>
          </a:p>
          <a:p>
            <a:pPr marL="0" indent="0" fontAlgn="base">
              <a:buNone/>
            </a:pPr>
            <a:endParaRPr lang="pt-BR" dirty="0"/>
          </a:p>
          <a:p>
            <a:pPr fontAlgn="base"/>
            <a:r>
              <a:rPr lang="pt-BR" dirty="0"/>
              <a:t>Carência de saneamento </a:t>
            </a:r>
            <a:r>
              <a:rPr lang="pt-BR" dirty="0" smtClean="0"/>
              <a:t>básico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Falta </a:t>
            </a:r>
            <a:r>
              <a:rPr lang="pt-BR" dirty="0"/>
              <a:t>de assistência e acompanhamento das </a:t>
            </a:r>
            <a:r>
              <a:rPr lang="pt-BR" dirty="0" smtClean="0"/>
              <a:t>gestantes</a:t>
            </a:r>
          </a:p>
          <a:p>
            <a:pPr marL="0" indent="0" fontAlgn="base">
              <a:buNone/>
            </a:pPr>
            <a:r>
              <a:rPr lang="pt-BR" dirty="0" smtClean="0"/>
              <a:t> </a:t>
            </a:r>
            <a:r>
              <a:rPr lang="pt-BR" dirty="0"/>
              <a:t>(pré-natal, neonatal, pós-natal</a:t>
            </a:r>
            <a:r>
              <a:rPr lang="pt-BR" dirty="0" smtClean="0"/>
              <a:t>)</a:t>
            </a:r>
          </a:p>
          <a:p>
            <a:pPr marL="0" indent="0" fontAlgn="base">
              <a:buNone/>
            </a:pPr>
            <a:endParaRPr lang="pt-BR" dirty="0"/>
          </a:p>
          <a:p>
            <a:pPr fontAlgn="base"/>
            <a:r>
              <a:rPr lang="pt-BR" dirty="0"/>
              <a:t>Ausência de políticas públicas efetivas nas áreas da </a:t>
            </a:r>
            <a:endParaRPr lang="pt-BR" dirty="0" smtClean="0"/>
          </a:p>
          <a:p>
            <a:pPr marL="0" indent="0" fontAlgn="base">
              <a:buNone/>
            </a:pPr>
            <a:r>
              <a:rPr lang="pt-BR" dirty="0" smtClean="0"/>
              <a:t>educação </a:t>
            </a:r>
            <a:r>
              <a:rPr lang="pt-BR" dirty="0"/>
              <a:t>e saúde</a:t>
            </a:r>
          </a:p>
        </p:txBody>
      </p:sp>
      <p:pic>
        <p:nvPicPr>
          <p:cNvPr id="4098" name="Picture 2" descr="tipos de chor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1474107"/>
            <a:ext cx="35464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147763"/>
            <a:ext cx="8229600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39725" indent="-339725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pt-BR" sz="2400" b="1" i="1" dirty="0" smtClean="0">
              <a:solidFill>
                <a:schemeClr val="accent2">
                  <a:lumMod val="75000"/>
                </a:schemeClr>
              </a:solidFill>
              <a:ea typeface="MS Gothic" panose="020B0609070205080204" pitchFamily="49" charset="-128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 smtClean="0"/>
              <a:t>Revisar </a:t>
            </a:r>
            <a:r>
              <a:rPr lang="pt-BR" sz="2400" b="1" dirty="0"/>
              <a:t>conceitos básicos de Indicadores de Saúde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pt-BR" sz="2400" b="1" i="1" dirty="0" smtClean="0">
              <a:solidFill>
                <a:schemeClr val="accent2">
                  <a:lumMod val="75000"/>
                </a:schemeClr>
              </a:solidFill>
              <a:ea typeface="MS Gothic" panose="020B0609070205080204" pitchFamily="49" charset="-128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pt-BR" sz="2400" dirty="0"/>
              <a:t>Em termos gerais, os </a:t>
            </a:r>
            <a:r>
              <a:rPr lang="pt-BR" sz="2400" b="1" dirty="0"/>
              <a:t>indicadores</a:t>
            </a:r>
            <a:r>
              <a:rPr lang="pt-BR" sz="2400" dirty="0"/>
              <a:t> são medidas-síntese que contêm informação relevante sobre determinados atributos e dimensões do estado de saúde, bem como do desempenho do sistema de saúde. </a:t>
            </a:r>
            <a:endParaRPr lang="pt-BR" sz="2400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pt-BR" sz="2400" dirty="0" smtClean="0"/>
              <a:t>Vistos </a:t>
            </a:r>
            <a:r>
              <a:rPr lang="pt-BR" sz="2400" dirty="0"/>
              <a:t>em conjunto, devem refletir a situação sanitária de uma população e servir para a vigilância das condições de saúde</a:t>
            </a:r>
            <a:r>
              <a:rPr lang="pt-BR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pt-BR" sz="2400" dirty="0"/>
              <a:t>Estes indicadores são usados para mensurar o risco e o prognóstico individuais, bem como na predição da carga de morbidade </a:t>
            </a:r>
            <a:r>
              <a:rPr lang="pt-BR" sz="2400" dirty="0" smtClean="0"/>
              <a:t>e a mortalidade em </a:t>
            </a:r>
            <a:r>
              <a:rPr lang="pt-BR" sz="2400" dirty="0"/>
              <a:t>grupos da população.</a:t>
            </a:r>
            <a:endParaRPr lang="en-GB" altLang="pt-BR" sz="2400" dirty="0">
              <a:solidFill>
                <a:srgbClr val="0070C0"/>
              </a:solidFill>
              <a:ea typeface="MS Gothic" panose="020B0609070205080204" pitchFamily="49" charset="-128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524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pt-BR" b="1" dirty="0">
                <a:solidFill>
                  <a:srgbClr val="FFFF00"/>
                </a:solidFill>
              </a:rPr>
              <a:t>Indicadores de Saúde</a:t>
            </a:r>
          </a:p>
        </p:txBody>
      </p:sp>
      <p:pic>
        <p:nvPicPr>
          <p:cNvPr id="5128" name="Picture 8" descr="Gráficos 04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133600"/>
            <a:ext cx="40767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ráficos 04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45" y="-1211263"/>
            <a:ext cx="2253214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smtClean="0">
                <a:solidFill>
                  <a:srgbClr val="FFFF00"/>
                </a:solidFill>
              </a:rPr>
              <a:t>Principais </a:t>
            </a:r>
            <a:r>
              <a:rPr lang="pt-BR" sz="3100" b="1" dirty="0">
                <a:solidFill>
                  <a:srgbClr val="FFFF00"/>
                </a:solidFill>
              </a:rPr>
              <a:t>Sistemas de Informação em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843314"/>
            <a:ext cx="11734800" cy="5421086"/>
          </a:xfrm>
        </p:spPr>
        <p:txBody>
          <a:bodyPr>
            <a:normAutofit lnSpcReduction="10000"/>
          </a:bodyPr>
          <a:lstStyle/>
          <a:p>
            <a:r>
              <a:rPr lang="pt-BR" sz="2400" b="1" dirty="0"/>
              <a:t>SIM – Sistema de Informação de Mortalidade:</a:t>
            </a:r>
            <a:r>
              <a:rPr lang="pt-BR" sz="2400" dirty="0"/>
              <a:t> criado no final da década de 70, o documento base utilizado é a Declaração de óbito contendo 3 vias, possibilitando análise de taxa de mortalidade, tempo, idade, sexo, áreas, entre outras variáveis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/>
              <a:t>SINASC- Sistema de Informação de Nascidos Vivos: </a:t>
            </a:r>
            <a:r>
              <a:rPr lang="pt-BR" sz="2400" dirty="0"/>
              <a:t>criado na década de 90, contém informações sobre a </a:t>
            </a:r>
            <a:r>
              <a:rPr lang="pt-BR" sz="2400" u="sng" dirty="0">
                <a:hlinkClick r:id="rId2"/>
              </a:rPr>
              <a:t>saúde materna</a:t>
            </a:r>
            <a:r>
              <a:rPr lang="pt-BR" sz="2400" dirty="0"/>
              <a:t> e </a:t>
            </a:r>
            <a:r>
              <a:rPr lang="pt-BR" sz="2400" u="sng" dirty="0" smtClean="0">
                <a:hlinkClick r:id="rId3"/>
              </a:rPr>
              <a:t>infantil</a:t>
            </a:r>
            <a:endParaRPr lang="pt-BR" sz="2400" u="sng" dirty="0" smtClean="0"/>
          </a:p>
          <a:p>
            <a:endParaRPr lang="pt-BR" sz="2400" u="sng" dirty="0" smtClean="0"/>
          </a:p>
          <a:p>
            <a:r>
              <a:rPr lang="pt-BR" sz="2400" b="1" dirty="0"/>
              <a:t>SINAN – Sistema de Informação de Agravos e Notificação:</a:t>
            </a:r>
            <a:r>
              <a:rPr lang="pt-BR" sz="2400" dirty="0"/>
              <a:t> alimentado pelas notificações e investigações de </a:t>
            </a:r>
            <a:r>
              <a:rPr lang="pt-BR" sz="2400" dirty="0" smtClean="0"/>
              <a:t> agravos e doenças </a:t>
            </a:r>
            <a:r>
              <a:rPr lang="pt-BR" sz="2400" dirty="0"/>
              <a:t>contidas na lista nacional de doenças de notificação compulsória, transmitindo </a:t>
            </a:r>
            <a:r>
              <a:rPr lang="pt-BR" sz="2400" dirty="0" smtClean="0"/>
              <a:t>ao Sistema Nacional de Vigilância Epidemiológica.</a:t>
            </a:r>
            <a:r>
              <a:rPr lang="pt-BR" sz="2400" dirty="0"/>
              <a:t> 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b="1" dirty="0" smtClean="0"/>
              <a:t>SIH/SUS </a:t>
            </a:r>
            <a:r>
              <a:rPr lang="pt-BR" sz="2400" b="1" dirty="0"/>
              <a:t>– Sistema de Informação Hospitalares:</a:t>
            </a:r>
            <a:r>
              <a:rPr lang="pt-BR" sz="2400" dirty="0"/>
              <a:t> Possui informações desde cadastramento, informações da internação (tempo de permanência, perfil dos pacientes) até pagamento das Autorizações de Internação Hospitalar (AIH).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399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err="1" smtClean="0">
                <a:solidFill>
                  <a:srgbClr val="FFFF00"/>
                </a:solidFill>
              </a:rPr>
              <a:t>Tabnet</a:t>
            </a:r>
            <a:r>
              <a:rPr lang="pt-BR" sz="3100" b="1" dirty="0" smtClean="0">
                <a:solidFill>
                  <a:srgbClr val="FFFF00"/>
                </a:solidFill>
              </a:rPr>
              <a:t>/DATASUS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320800"/>
            <a:ext cx="11760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Epidemiológicas e </a:t>
            </a:r>
            <a:r>
              <a:rPr lang="pt-BR" sz="2400" dirty="0" smtClean="0">
                <a:solidFill>
                  <a:srgbClr val="00B0F0"/>
                </a:solidFill>
              </a:rPr>
              <a:t>Morbidade</a:t>
            </a:r>
          </a:p>
          <a:p>
            <a:pPr marL="0" indent="0">
              <a:buNone/>
            </a:pP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b="1" dirty="0"/>
              <a:t>SINAN – Sistema de Informação de Agravos e </a:t>
            </a:r>
            <a:r>
              <a:rPr lang="pt-BR" sz="2400" b="1" dirty="0" smtClean="0"/>
              <a:t>Notificação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SIH/SUS – Sistema de Informação </a:t>
            </a:r>
            <a:r>
              <a:rPr lang="pt-BR" sz="2400" b="1" dirty="0" smtClean="0"/>
              <a:t>Hospitalares</a:t>
            </a:r>
            <a:endParaRPr lang="pt-BR" sz="2400" dirty="0"/>
          </a:p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Estatísticas Vitais</a:t>
            </a:r>
          </a:p>
          <a:p>
            <a:pPr marL="0" indent="0">
              <a:buNone/>
            </a:pP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b="1" dirty="0" smtClean="0"/>
              <a:t>SIM </a:t>
            </a:r>
            <a:r>
              <a:rPr lang="pt-BR" sz="2400" b="1" dirty="0"/>
              <a:t>– Sistema de Informação de </a:t>
            </a:r>
            <a:r>
              <a:rPr lang="pt-BR" sz="2400" b="1" dirty="0" smtClean="0"/>
              <a:t>Mortalidade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b="1" dirty="0"/>
              <a:t>SINASC- Sistema de Informação de Nascidos </a:t>
            </a:r>
            <a:r>
              <a:rPr lang="pt-BR" sz="2400" b="1" dirty="0" smtClean="0"/>
              <a:t>Vivos</a:t>
            </a:r>
            <a:endParaRPr lang="pt-BR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6771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519691"/>
            <a:ext cx="117983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14" y="2278250"/>
            <a:ext cx="10383699" cy="45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59673</TotalTime>
  <Words>1116</Words>
  <Application>Microsoft Office PowerPoint</Application>
  <PresentationFormat>Widescreen</PresentationFormat>
  <Paragraphs>142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MS Gothic</vt:lpstr>
      <vt:lpstr>Arial</vt:lpstr>
      <vt:lpstr>Calibri</vt:lpstr>
      <vt:lpstr>Calibri Light</vt:lpstr>
      <vt:lpstr>Tema do Office</vt:lpstr>
      <vt:lpstr>Apresentação do PowerPoint</vt:lpstr>
      <vt:lpstr>Disciplina: Saúde Coletiva III Módulo: Sistemas de Informação Prof. Augusto Cesar C Cardoso</vt:lpstr>
      <vt:lpstr>A taxa ou coeficiente de mortalidade infantil</vt:lpstr>
      <vt:lpstr>A taxa ou coeficiente de mortalidade infantil</vt:lpstr>
      <vt:lpstr> Causas da Mortalidade Infantil</vt:lpstr>
      <vt:lpstr>Indicadores de Saúde</vt:lpstr>
      <vt:lpstr>Principais Sistemas de Informação em Saúde</vt:lpstr>
      <vt:lpstr>Tabnet/DATASUS</vt:lpstr>
      <vt:lpstr>Tabnet/Datasus</vt:lpstr>
      <vt:lpstr>Tabnet/Datasus</vt:lpstr>
      <vt:lpstr>Tabnet/DATASUS</vt:lpstr>
      <vt:lpstr>Apresentação do PowerPoint</vt:lpstr>
      <vt:lpstr>Apresentação do PowerPoint</vt:lpstr>
      <vt:lpstr>Tabnet/Datasus</vt:lpstr>
      <vt:lpstr>Tabnet/Datasus</vt:lpstr>
      <vt:lpstr>Tabnet/Datasus</vt:lpstr>
      <vt:lpstr>Tabnet/Datasus</vt:lpstr>
      <vt:lpstr>Tabnet/Datasus</vt:lpstr>
      <vt:lpstr>Planilha Excel</vt:lpstr>
      <vt:lpstr>Apresentação do PowerPoint</vt:lpstr>
      <vt:lpstr>Tabnet/Datasus</vt:lpstr>
      <vt:lpstr>Tabnet/Datasus</vt:lpstr>
      <vt:lpstr>Tabnet/Datasus</vt:lpstr>
      <vt:lpstr>Tabnet/Datasus</vt:lpstr>
      <vt:lpstr>Tabnet/Datasus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                               TAREFAS E PRAZOS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Regina Nascimento Carvalho</dc:creator>
  <cp:lastModifiedBy>Bahiana</cp:lastModifiedBy>
  <cp:revision>109</cp:revision>
  <dcterms:created xsi:type="dcterms:W3CDTF">2018-09-12T19:27:58Z</dcterms:created>
  <dcterms:modified xsi:type="dcterms:W3CDTF">2020-10-14T18:13:56Z</dcterms:modified>
</cp:coreProperties>
</file>