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15" r:id="rId3"/>
    <p:sldId id="261" r:id="rId4"/>
    <p:sldId id="333" r:id="rId5"/>
    <p:sldId id="334" r:id="rId6"/>
    <p:sldId id="332" r:id="rId7"/>
    <p:sldId id="292" r:id="rId8"/>
    <p:sldId id="287" r:id="rId9"/>
    <p:sldId id="270" r:id="rId10"/>
    <p:sldId id="289" r:id="rId11"/>
    <p:sldId id="273" r:id="rId12"/>
    <p:sldId id="314" r:id="rId13"/>
    <p:sldId id="316" r:id="rId14"/>
    <p:sldId id="307" r:id="rId15"/>
    <p:sldId id="308" r:id="rId16"/>
    <p:sldId id="309" r:id="rId17"/>
    <p:sldId id="335" r:id="rId18"/>
    <p:sldId id="312" r:id="rId19"/>
    <p:sldId id="313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8" r:id="rId31"/>
    <p:sldId id="329" r:id="rId32"/>
    <p:sldId id="330" r:id="rId33"/>
    <p:sldId id="331" r:id="rId34"/>
    <p:sldId id="291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84364" autoAdjust="0"/>
  </p:normalViewPr>
  <p:slideViewPr>
    <p:cSldViewPr snapToGrid="0" showGuides="1">
      <p:cViewPr varScale="1">
        <p:scale>
          <a:sx n="73" d="100"/>
          <a:sy n="73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6854-0CEC-49C0-BAC7-87A8B6EACF3B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A45F-0663-4147-9002-9CE4E2D43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55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6B9CF-2A6E-42E7-8EB2-3E92E12F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D38DDF-EBDE-463B-9805-BF571AC94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A793B8-3613-47CD-BD5A-F496AD33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4BA4F4-4930-4DB8-831E-3C61E491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E30F7-10D0-4627-BBBE-E070A3A4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8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9DE4-7269-4AE0-B5E7-BE287A2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EBFB2-5B22-49E5-9E5A-6B56581D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D317D-8A0B-4EE4-BE35-ACADAB16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55AF7-F527-4AB6-A2AB-E426F3E3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FD2D4D-595E-4673-AE64-B3C61247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54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894C50-C44F-4661-9EAD-DC07228BB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9F34C-9A24-4894-90CB-F105765E2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0E6BC-9E15-4A00-8142-0DF545F8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4B6BE-969D-4E4C-A8F8-F190FB8D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3D7B1-6678-48D1-8ADF-F102390D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43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D47AD-FBD4-4C22-9CE2-30C631FA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30B0E-E16D-4231-95B7-B6650AD6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C4EA67-AC59-4536-8CEF-290F0E76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A3AC1-9EE1-4902-ACDF-06ECF16E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A1A01-1D1F-4B64-A6FA-1B2A62C8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90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DE1CF-3A7E-4008-BCED-858691F2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204EF-2FD2-4C4F-B76A-FC83B8869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3D4375-18B8-4096-B93B-B6CFDD84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A97C87-64F9-4F82-A977-7F3F1F69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4C00E-FEBD-4F5C-AB22-D743325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5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24048-30C3-4015-A04D-B18D9729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5A920-4A59-4B95-934F-61E89143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75BC4-EAB2-49BE-B907-636B2E332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03782C-B99B-494D-964E-935503BD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8E14ED-71C2-47E3-8CC9-CF5A73F9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F5FF64-2A05-4C94-9C69-DA5EC85D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6166C-E243-42B1-9FE8-636DF1E3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452E09-D8E7-4CA9-9435-A2A488F5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AF2C30-EEBF-4550-84B2-5663A923A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4B6981-6972-443D-A2DC-62C46B5E6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D7EB69-45A8-48DF-9DC8-EF536195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44D8C1-0253-424A-B3CD-1E3421DF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C7EA52-91D6-4586-9D4A-75D4549C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CAAAB2-EDC5-425D-831C-00763703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D5714-B81B-4014-90D7-354CBDA3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C1287C-84E2-4EE0-BD58-A6EA5CB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D0E511-3061-4B1E-9F76-9E561FF0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8FBDB1-CA12-4BE8-BD4A-98CE6BDC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03B8A3-4E54-4E53-8998-BF554BD2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DA1607-2954-44A9-95CC-7638F8B9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15C31A-3E7A-41F4-B55E-EA0CBBAF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4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B5B9C-036E-45A0-850D-EC0C6059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3E8BB-6885-4729-A59F-15D9E707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7A2D9-B731-46FE-B7C7-3470EB65F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9C2A73-DF9E-451D-BB84-717B3D55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D0F66-DBEF-4826-840C-43DB69C6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0C7641-2C25-45E0-BB7D-7424EE55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97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AE343-A8CA-4393-93D8-9C99DDD4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DC7846-7E9A-40D1-8E32-1606A3443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D4ECC8-DAF4-4CD7-A9AD-F0F606BCE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F91B74-C060-41C3-B7D9-2C05C04E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D7690-7B87-47E2-AF0A-8EE3E676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35E15A-8D9F-45C3-B13C-40634CFC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8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CB9ED7-C939-4D44-AD3B-BE7641FA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5E8E4A-9BCD-4EBB-A6ED-4789F0AB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4D226-EEDD-440D-AEAF-EF79F8B06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2CE1F2-7EF8-4FDA-A477-1AE265D2F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7558AD-7868-4918-9D89-EABF2759C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D31B38-68BB-4229-A2D7-1694BBECE0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iopendular.com.br/produto/graficos-06-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8A2B65E-1B3F-4ECD-B3B5-6178503B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20100" y="2228670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ATENÇÃO !!!!!!!!!!!!!!!!!   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NÃO PODE SER FILMADA OU GRAVADA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838200"/>
            <a:ext cx="11709400" cy="591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sz="4000" dirty="0" smtClean="0">
                <a:solidFill>
                  <a:srgbClr val="FF0000"/>
                </a:solidFill>
              </a:rPr>
              <a:t>TUTORIAL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EXEMPLO 1</a:t>
            </a: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b="1" dirty="0"/>
              <a:t>Pergunta 1: Qual é a </a:t>
            </a:r>
            <a:r>
              <a:rPr lang="pt-BR" sz="2400" b="1" dirty="0" smtClean="0"/>
              <a:t>taxa de mortalidade Materna por Grupo </a:t>
            </a:r>
            <a:r>
              <a:rPr lang="pt-BR" sz="2400" b="1" dirty="0"/>
              <a:t>de CID-10 no período de </a:t>
            </a:r>
            <a:r>
              <a:rPr lang="pt-BR" sz="2400" b="1" dirty="0" smtClean="0"/>
              <a:t>2015 </a:t>
            </a:r>
            <a:r>
              <a:rPr lang="pt-BR" sz="2400" b="1" dirty="0"/>
              <a:t>a </a:t>
            </a:r>
            <a:r>
              <a:rPr lang="pt-BR" sz="2400" b="1" dirty="0" smtClean="0"/>
              <a:t>2018 </a:t>
            </a:r>
            <a:r>
              <a:rPr lang="pt-BR" sz="2400" b="1" dirty="0"/>
              <a:t>na Bahia, em série histórica temporal</a:t>
            </a:r>
            <a:r>
              <a:rPr lang="pt-BR" sz="2400" b="1" dirty="0" smtClean="0"/>
              <a:t>?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Estatísticas Vitais</a:t>
            </a:r>
            <a:endParaRPr lang="pt-BR" sz="2400" dirty="0"/>
          </a:p>
          <a:p>
            <a:r>
              <a:rPr lang="pt-BR" sz="2400" b="1" dirty="0" smtClean="0"/>
              <a:t>SIM </a:t>
            </a:r>
            <a:r>
              <a:rPr lang="pt-BR" sz="2400" b="1" dirty="0"/>
              <a:t>– Sistema de Informação </a:t>
            </a:r>
            <a:r>
              <a:rPr lang="pt-BR" sz="2400" b="1" dirty="0" smtClean="0"/>
              <a:t>de Mortalidade (Numerador)</a:t>
            </a:r>
          </a:p>
          <a:p>
            <a:endParaRPr lang="pt-BR" sz="2400" b="1" dirty="0" smtClean="0"/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Estatísticas Vitais</a:t>
            </a:r>
          </a:p>
          <a:p>
            <a:r>
              <a:rPr lang="pt-BR" sz="2400" b="1" dirty="0" smtClean="0"/>
              <a:t>SINASC- </a:t>
            </a:r>
            <a:r>
              <a:rPr lang="pt-BR" sz="2400" b="1" dirty="0"/>
              <a:t>Sistema de Informação de Nascidos </a:t>
            </a:r>
            <a:r>
              <a:rPr lang="pt-BR" sz="2400" b="1" dirty="0" smtClean="0"/>
              <a:t>Vivos (Denominador)</a:t>
            </a:r>
            <a:endParaRPr lang="pt-BR" sz="2400" u="sng" dirty="0"/>
          </a:p>
          <a:p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</p:txBody>
      </p:sp>
      <p:pic>
        <p:nvPicPr>
          <p:cNvPr id="6" name="Picture 10" descr="http://repocursos.unasus.ufma.br/vigilancia_20161/obito/unidade_1/und1/media/imagens/pag32_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99" y="3314700"/>
            <a:ext cx="3863403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19691"/>
            <a:ext cx="118999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362200"/>
            <a:ext cx="11772900" cy="42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</a:t>
            </a:r>
            <a:r>
              <a:rPr lang="pt-BR" b="1" dirty="0" smtClean="0"/>
              <a:t>Materna </a:t>
            </a:r>
            <a:r>
              <a:rPr lang="pt-BR" b="1" dirty="0"/>
              <a:t>por </a:t>
            </a:r>
            <a:r>
              <a:rPr lang="pt-BR" b="1" dirty="0" smtClean="0"/>
              <a:t>Grupo </a:t>
            </a:r>
            <a:r>
              <a:rPr lang="pt-BR" b="1" dirty="0"/>
              <a:t>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1ª. Parte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SIM (Numerador)</a:t>
            </a:r>
            <a:endParaRPr lang="pt-BR" b="1" dirty="0"/>
          </a:p>
        </p:txBody>
      </p:sp>
      <p:pic>
        <p:nvPicPr>
          <p:cNvPr id="5" name="Picture 10" descr="http://repocursos.unasus.ufma.br/vigilancia_20161/obito/unidade_1/und1/media/imagens/pag32_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33" y="3721100"/>
            <a:ext cx="682487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</a:t>
            </a:r>
            <a:r>
              <a:rPr lang="pt-BR" b="1" dirty="0" smtClean="0"/>
              <a:t>Materna </a:t>
            </a:r>
            <a:r>
              <a:rPr lang="pt-BR" b="1" dirty="0"/>
              <a:t>por </a:t>
            </a:r>
            <a:r>
              <a:rPr lang="pt-BR" b="1" dirty="0" smtClean="0"/>
              <a:t>Grupo </a:t>
            </a:r>
            <a:r>
              <a:rPr lang="pt-BR" b="1" dirty="0"/>
              <a:t>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3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2" y="2365100"/>
            <a:ext cx="11917438" cy="42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</a:t>
            </a:r>
            <a:r>
              <a:rPr lang="pt-BR" b="1" dirty="0" smtClean="0"/>
              <a:t>Materna </a:t>
            </a:r>
            <a:r>
              <a:rPr lang="pt-BR" b="1" dirty="0"/>
              <a:t>por </a:t>
            </a:r>
            <a:r>
              <a:rPr lang="pt-BR" b="1" dirty="0" smtClean="0"/>
              <a:t>Grupo </a:t>
            </a:r>
            <a:r>
              <a:rPr lang="pt-BR" b="1" dirty="0"/>
              <a:t>de CID-10 no período de 2015 a 2018 na Bahia, em série histórica temporal?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12192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199"/>
            <a:ext cx="12192000" cy="43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00"/>
            <a:ext cx="12192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12192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2ª. Parte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SINASC (Denominador)</a:t>
            </a:r>
            <a:endParaRPr lang="pt-BR" b="1" dirty="0"/>
          </a:p>
        </p:txBody>
      </p:sp>
      <p:pic>
        <p:nvPicPr>
          <p:cNvPr id="5" name="Picture 10" descr="http://repocursos.unasus.ufma.br/vigilancia_20161/obito/unidade_1/und1/media/imagens/pag32_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0" y="3721100"/>
            <a:ext cx="682487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Disciplina: Saúde Coletiva III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b="1" dirty="0" smtClean="0">
                <a:solidFill>
                  <a:srgbClr val="FFFF00"/>
                </a:solidFill>
              </a:rPr>
              <a:t>Módulo: Sistemas de Informação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sz="3100" b="1" dirty="0" smtClean="0">
                <a:solidFill>
                  <a:srgbClr val="0070C0"/>
                </a:solidFill>
              </a:rPr>
              <a:t>Prof. Augusto Cesar C Cardoso</a:t>
            </a:r>
            <a:endParaRPr lang="pt-BR" sz="31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808514"/>
            <a:ext cx="11734800" cy="542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Aula 4 – Objetivos:</a:t>
            </a:r>
          </a:p>
          <a:p>
            <a:endParaRPr lang="pt-BR" b="1" dirty="0"/>
          </a:p>
          <a:p>
            <a:r>
              <a:rPr lang="pt-BR" b="1" dirty="0" smtClean="0"/>
              <a:t>Utilizar a Taxa de Mortalidade Materna;</a:t>
            </a:r>
          </a:p>
          <a:p>
            <a:endParaRPr lang="pt-BR" b="1" dirty="0"/>
          </a:p>
          <a:p>
            <a:r>
              <a:rPr lang="pt-BR" b="1" dirty="0" smtClean="0"/>
              <a:t>Tabular </a:t>
            </a:r>
            <a:r>
              <a:rPr lang="pt-BR" b="1" dirty="0"/>
              <a:t>dados de saúde e produzir informações de saúde (</a:t>
            </a:r>
            <a:r>
              <a:rPr lang="pt-BR" b="1" dirty="0" err="1"/>
              <a:t>Tabnet</a:t>
            </a:r>
            <a:r>
              <a:rPr lang="pt-BR" b="1" dirty="0"/>
              <a:t>/DATASUS</a:t>
            </a:r>
            <a:r>
              <a:rPr lang="pt-BR" b="1" dirty="0" smtClean="0"/>
              <a:t>).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6" name="Picture 8" descr="c4f0e067aa15b0ed5eebdcac72091325.jpg (236×3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55" y="1387752"/>
            <a:ext cx="243078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 smtClean="0">
                <a:solidFill>
                  <a:srgbClr val="FFFF00"/>
                </a:solidFill>
              </a:rPr>
              <a:t>Tabnet</a:t>
            </a:r>
            <a:r>
              <a:rPr lang="pt-BR" b="1" dirty="0" smtClean="0">
                <a:solidFill>
                  <a:srgbClr val="FFFF00"/>
                </a:solidFill>
              </a:rPr>
              <a:t>/</a:t>
            </a:r>
            <a:r>
              <a:rPr lang="pt-BR" b="1" dirty="0" err="1" smtClean="0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082800"/>
            <a:ext cx="12192000" cy="59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0"/>
            <a:ext cx="12192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0"/>
            <a:ext cx="12192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0"/>
            <a:ext cx="12192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799"/>
            <a:ext cx="121920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899"/>
            <a:ext cx="12192000" cy="48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</a:rPr>
              <a:t>A </a:t>
            </a:r>
            <a:r>
              <a:rPr lang="pt-BR" sz="3200" dirty="0" smtClean="0">
                <a:solidFill>
                  <a:srgbClr val="FFFF00"/>
                </a:solidFill>
              </a:rPr>
              <a:t>Taxa de Mortalidade Materna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7799"/>
            <a:ext cx="7772400" cy="1835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6" name="Picture 2" descr="Taxa de mortalidade infantil reduziu nos últimos três anos em Mossor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83" y="1270000"/>
            <a:ext cx="3354917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90059" y="-5264377"/>
            <a:ext cx="1968334" cy="954107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 de natalidade crescente no Brasil, conceito. rendição 3D — Imagem de Stock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C3C3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 txBox="1">
            <a:spLocks/>
          </p:cNvSpPr>
          <p:nvPr/>
        </p:nvSpPr>
        <p:spPr>
          <a:xfrm>
            <a:off x="7213600" y="3745934"/>
            <a:ext cx="4978400" cy="2410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r>
              <a:rPr lang="pt-BR" dirty="0"/>
              <a:t>Razão, Taxa ou Coeficiente de mortalidade materna é o indicador utilizado para conhecer o nível de morte </a:t>
            </a:r>
            <a:r>
              <a:rPr lang="pt-BR" dirty="0" smtClean="0"/>
              <a:t>materna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9400" y="154146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Source Sans Pro"/>
              </a:rPr>
              <a:t>Todos os dias, aproximadamente 830 mulheres morrem por causas evitáveis relacionadas à gestação e ao parto no mundo.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Source Sans Pro"/>
              </a:rPr>
              <a:t>99% de todas as mortes maternas ocorrem em países em desenvolvimento.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Source Sans Pro"/>
              </a:rPr>
              <a:t>A mortalidade materna é maior entre mulheres que vivem em áreas rurais e comunidades mais pobres.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Source Sans Pro"/>
              </a:rPr>
              <a:t>Em comparação com outras mulheres, as jovens adolescentes enfrentam um maior risco de complicações e morte como resultado da gravidez.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Source Sans Pro"/>
              </a:rPr>
              <a:t>Cuidados antes, durante e após o parto podem salvar a vida de mulheres e recém-nascidos.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Source Sans Pro"/>
              </a:rPr>
              <a:t>Entre 1990 e 2015, a mortalidade materna no mundo caiu cerca de 44%.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  <a:latin typeface="Source Sans Pro"/>
              </a:rPr>
              <a:t>Entre 2016 e 2030, como parte dos Objetivos de Desenvolvimento Sustentável (ODS), a meta é reduzir a taxa global de mortalidade materna para menos de 70 por cada 100 mil nascidos vivos</a:t>
            </a:r>
            <a:endParaRPr lang="pt-BR" b="0" i="0" dirty="0">
              <a:solidFill>
                <a:srgbClr val="333333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745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4" y="2082799"/>
            <a:ext cx="11364911" cy="47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Materna por Grupo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82800"/>
            <a:ext cx="11988800" cy="46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100" b="1" dirty="0" smtClean="0">
                <a:solidFill>
                  <a:srgbClr val="FFFF00"/>
                </a:solidFill>
              </a:rPr>
              <a:t>                               TAREFAS E PRAZOS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206500"/>
            <a:ext cx="119507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sz="2900" dirty="0" smtClean="0">
                <a:solidFill>
                  <a:srgbClr val="FF0000"/>
                </a:solidFill>
              </a:rPr>
              <a:t>TAREFA 5</a:t>
            </a:r>
          </a:p>
          <a:p>
            <a:pPr marL="0" indent="0">
              <a:buNone/>
            </a:pPr>
            <a:r>
              <a:rPr lang="pt-BR" sz="2900" dirty="0" smtClean="0"/>
              <a:t>Tabular no </a:t>
            </a:r>
            <a:r>
              <a:rPr lang="pt-BR" sz="2900" dirty="0" err="1" smtClean="0"/>
              <a:t>Tabnet</a:t>
            </a:r>
            <a:r>
              <a:rPr lang="pt-BR" sz="2900" dirty="0" smtClean="0"/>
              <a:t>/DATASUS e postar, individualmente, na Tarefa 5 (e tirar dúvidas no Fórum de Discussão) do AVA, em Tabela/Planilha Excel a resposta ao problema 4:</a:t>
            </a:r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r>
              <a:rPr lang="pt-BR" sz="2900" dirty="0" smtClean="0"/>
              <a:t>Problema 4</a:t>
            </a:r>
          </a:p>
          <a:p>
            <a:pPr marL="0" indent="0">
              <a:buNone/>
            </a:pPr>
            <a:r>
              <a:rPr lang="pt-BR" sz="2900" b="1" dirty="0" smtClean="0"/>
              <a:t>Qual é a taxa de mortalidade Materna ...</a:t>
            </a:r>
          </a:p>
          <a:p>
            <a:pPr marL="0" indent="0">
              <a:buNone/>
            </a:pPr>
            <a:r>
              <a:rPr lang="pt-BR" sz="2900" dirty="0" smtClean="0"/>
              <a:t>Valor: 5 pontos</a:t>
            </a:r>
            <a:endParaRPr lang="pt-BR" sz="2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A </a:t>
            </a:r>
            <a:r>
              <a:rPr lang="pt-BR" sz="3200" dirty="0" smtClean="0">
                <a:solidFill>
                  <a:srgbClr val="FFFF00"/>
                </a:solidFill>
              </a:rPr>
              <a:t>Taxa </a:t>
            </a:r>
            <a:r>
              <a:rPr lang="pt-BR" sz="3200" dirty="0">
                <a:solidFill>
                  <a:srgbClr val="FFFF00"/>
                </a:solidFill>
              </a:rPr>
              <a:t>ou </a:t>
            </a:r>
            <a:r>
              <a:rPr lang="pt-BR" sz="3200" dirty="0" smtClean="0">
                <a:solidFill>
                  <a:srgbClr val="FFFF00"/>
                </a:solidFill>
              </a:rPr>
              <a:t>Coeficiente </a:t>
            </a:r>
            <a:r>
              <a:rPr lang="pt-BR" sz="3200" dirty="0">
                <a:solidFill>
                  <a:srgbClr val="FFFF00"/>
                </a:solidFill>
              </a:rPr>
              <a:t>de </a:t>
            </a:r>
            <a:r>
              <a:rPr lang="pt-BR" sz="3200" dirty="0" smtClean="0">
                <a:solidFill>
                  <a:srgbClr val="FFFF00"/>
                </a:solidFill>
              </a:rPr>
              <a:t>Mortalidade Materna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7799"/>
            <a:ext cx="11404600" cy="2273301"/>
          </a:xfrm>
        </p:spPr>
        <p:txBody>
          <a:bodyPr>
            <a:normAutofit/>
          </a:bodyPr>
          <a:lstStyle/>
          <a:p>
            <a:r>
              <a:rPr lang="pt-BR" dirty="0" smtClean="0"/>
              <a:t>Mortes </a:t>
            </a:r>
            <a:r>
              <a:rPr lang="pt-BR" dirty="0"/>
              <a:t>por qualquer fator relacionado ou agravado pela gravidez ou por medidas tomadas em relação a </a:t>
            </a:r>
            <a:r>
              <a:rPr lang="pt-BR" dirty="0" smtClean="0"/>
              <a:t>ela</a:t>
            </a:r>
            <a:r>
              <a:rPr lang="pt-BR" smtClean="0"/>
              <a:t>. </a:t>
            </a:r>
          </a:p>
          <a:p>
            <a:endParaRPr lang="pt-BR" dirty="0" smtClean="0"/>
          </a:p>
          <a:p>
            <a:r>
              <a:rPr lang="pt-BR" dirty="0"/>
              <a:t>Cálculo da Razão, Taxa ou Coeficiente de mortalidade materna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90059" y="-5264377"/>
            <a:ext cx="1968334" cy="954107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 de natalidade crescente no Brasil, conceito. rendição 3D — Imagem de Stock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C3C3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 txBox="1">
            <a:spLocks/>
          </p:cNvSpPr>
          <p:nvPr/>
        </p:nvSpPr>
        <p:spPr>
          <a:xfrm>
            <a:off x="5245100" y="3096179"/>
            <a:ext cx="6718300" cy="241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</p:txBody>
      </p:sp>
      <p:pic>
        <p:nvPicPr>
          <p:cNvPr id="1027" name="Picture 3" descr="Mulher grávida, colocar um coração de brinquedo — Fotografia d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" y="3721100"/>
            <a:ext cx="4545439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epocursos.unasus.ufma.br/vigilancia_20161/obito/unidade_1/und1/media/imagens/pag32_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33" y="3721100"/>
            <a:ext cx="682487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A taxa ou </a:t>
            </a:r>
            <a:r>
              <a:rPr lang="pt-BR" sz="3200" dirty="0" smtClean="0">
                <a:solidFill>
                  <a:srgbClr val="FFFF00"/>
                </a:solidFill>
              </a:rPr>
              <a:t>Coeficiente </a:t>
            </a:r>
            <a:r>
              <a:rPr lang="pt-BR" sz="3200" dirty="0">
                <a:solidFill>
                  <a:srgbClr val="FFFF00"/>
                </a:solidFill>
              </a:rPr>
              <a:t>de </a:t>
            </a:r>
            <a:r>
              <a:rPr lang="pt-BR" sz="3200" dirty="0" smtClean="0">
                <a:solidFill>
                  <a:srgbClr val="FFFF00"/>
                </a:solidFill>
              </a:rPr>
              <a:t>Mortalidade Materna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7799"/>
            <a:ext cx="11214100" cy="18351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As </a:t>
            </a:r>
            <a:r>
              <a:rPr lang="pt-BR" dirty="0"/>
              <a:t>mulheres morrem como resultado de complicações que ocorrem durante ou depois da gestação e do parto. </a:t>
            </a:r>
          </a:p>
          <a:p>
            <a:pPr algn="just"/>
            <a:r>
              <a:rPr lang="pt-BR" dirty="0"/>
              <a:t>A maioria dessas complicações se desenvolve durante a gravidez e a maior parte delas pode ser evitada e tratada. </a:t>
            </a:r>
          </a:p>
          <a:p>
            <a:pPr algn="just"/>
            <a:r>
              <a:rPr lang="pt-BR" dirty="0"/>
              <a:t>Outros problemas de saúde podem acontecer antes da gestação, mas são agravados durante a mesma, especialmente se não forem tratados como parte do cuidado da mulher.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90059" y="-5264377"/>
            <a:ext cx="1968334" cy="954107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 de natalidade crescente no Brasil, conceito. rendição 3D — Imagem de Stock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C3C3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 txBox="1">
            <a:spLocks/>
          </p:cNvSpPr>
          <p:nvPr/>
        </p:nvSpPr>
        <p:spPr>
          <a:xfrm>
            <a:off x="5549900" y="2773362"/>
            <a:ext cx="6388100" cy="2586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Entre </a:t>
            </a:r>
            <a:r>
              <a:rPr lang="pt-BR" dirty="0"/>
              <a:t>suas limitações podemos citar </a:t>
            </a:r>
            <a:r>
              <a:rPr lang="pt-BR" dirty="0" smtClean="0"/>
              <a:t>o fato de que o </a:t>
            </a:r>
            <a:r>
              <a:rPr lang="pt-BR" dirty="0"/>
              <a:t>cálculo direto da </a:t>
            </a:r>
            <a:r>
              <a:rPr lang="pt-BR" b="1" dirty="0"/>
              <a:t>taxa</a:t>
            </a:r>
            <a:r>
              <a:rPr lang="pt-BR" dirty="0"/>
              <a:t>, a partir de dados derivados de sistemas de registro contínuo, pode </a:t>
            </a:r>
            <a:r>
              <a:rPr lang="pt-BR" dirty="0" smtClean="0"/>
              <a:t>apontar </a:t>
            </a:r>
            <a:r>
              <a:rPr lang="pt-BR" dirty="0" err="1" smtClean="0"/>
              <a:t>subenumeração</a:t>
            </a:r>
            <a:r>
              <a:rPr lang="pt-BR" dirty="0" smtClean="0"/>
              <a:t> </a:t>
            </a:r>
            <a:r>
              <a:rPr lang="pt-BR" dirty="0"/>
              <a:t>de mortes maternas e de nascidos vivos, especialmente nas regiões Norte e Nordeste. A precisão da anotação de causas maternas na Declaração de Óbito ainda deixa a desejar.</a:t>
            </a:r>
          </a:p>
        </p:txBody>
      </p:sp>
      <p:pic>
        <p:nvPicPr>
          <p:cNvPr id="6148" name="Picture 4" descr="https://www.guiadobebe.com.br/media/34ad50a078034005bf59c303a94e106e/0D/00000000000180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504406"/>
            <a:ext cx="4861718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1"/>
            <a:ext cx="8102600" cy="8382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sz="3200" dirty="0">
                <a:solidFill>
                  <a:srgbClr val="FFFF00"/>
                </a:solidFill>
              </a:rPr>
              <a:t/>
            </a:r>
            <a:br>
              <a:rPr lang="pt-BR" sz="3200" dirty="0">
                <a:solidFill>
                  <a:srgbClr val="FFFF00"/>
                </a:solidFill>
              </a:rPr>
            </a:br>
            <a:r>
              <a:rPr lang="pt-BR" sz="3200" b="1" dirty="0">
                <a:solidFill>
                  <a:srgbClr val="FFFF00"/>
                </a:solidFill>
              </a:rPr>
              <a:t>Causas da Mortalidade </a:t>
            </a:r>
            <a:r>
              <a:rPr lang="pt-BR" sz="3200" b="1" dirty="0" smtClean="0">
                <a:solidFill>
                  <a:srgbClr val="FFFF00"/>
                </a:solidFill>
              </a:rPr>
              <a:t>Materna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74107"/>
            <a:ext cx="7912100" cy="492578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As </a:t>
            </a:r>
            <a:r>
              <a:rPr lang="pt-BR" dirty="0"/>
              <a:t>principais complicações, que representam quase 75% de todas as mortes </a:t>
            </a:r>
            <a:r>
              <a:rPr lang="pt-BR" dirty="0" smtClean="0"/>
              <a:t>maternas </a:t>
            </a:r>
            <a:r>
              <a:rPr lang="pt-BR" dirty="0"/>
              <a:t>são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Hipertensão (pré-eclâmpsia e </a:t>
            </a:r>
            <a:r>
              <a:rPr lang="pt-BR" dirty="0" err="1"/>
              <a:t>eclâmpsia</a:t>
            </a:r>
            <a:r>
              <a:rPr lang="pt-BR" dirty="0"/>
              <a:t>);</a:t>
            </a:r>
          </a:p>
          <a:p>
            <a:pPr algn="just"/>
            <a:r>
              <a:rPr lang="pt-BR" dirty="0"/>
              <a:t>Hemorragias graves (principalmente após o parto);</a:t>
            </a:r>
          </a:p>
          <a:p>
            <a:pPr algn="just"/>
            <a:r>
              <a:rPr lang="pt-BR" dirty="0"/>
              <a:t>Infecções (normalmente depois do parto);</a:t>
            </a:r>
          </a:p>
          <a:p>
            <a:pPr algn="just"/>
            <a:r>
              <a:rPr lang="pt-BR" dirty="0"/>
              <a:t>Complicações no parto;</a:t>
            </a:r>
          </a:p>
          <a:p>
            <a:pPr algn="just"/>
            <a:r>
              <a:rPr lang="pt-BR" dirty="0"/>
              <a:t>Abortos inseguros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As demais estão associadas a doenças como malária ou infecção pelo HIV durante a gravidez.</a:t>
            </a:r>
          </a:p>
        </p:txBody>
      </p:sp>
      <p:pic>
        <p:nvPicPr>
          <p:cNvPr id="4100" name="Picture 4" descr="O que toda gestante com hipotireoidismo ou hipertireoidismo deve sab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717674"/>
            <a:ext cx="3825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897063"/>
            <a:ext cx="1051560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39725" indent="-339725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pt-BR" dirty="0" smtClean="0"/>
              <a:t>Mortalidade </a:t>
            </a:r>
            <a:r>
              <a:rPr lang="pt-BR" dirty="0"/>
              <a:t>/ sobrevivência </a:t>
            </a:r>
            <a:endParaRPr lang="pt-BR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pt-BR" dirty="0" smtClean="0"/>
              <a:t>• </a:t>
            </a:r>
            <a:r>
              <a:rPr lang="pt-BR" dirty="0"/>
              <a:t>Morbidade / gravidade / incapacidade </a:t>
            </a:r>
            <a:endParaRPr lang="pt-BR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pt-BR" dirty="0" smtClean="0"/>
              <a:t>• </a:t>
            </a:r>
            <a:r>
              <a:rPr lang="pt-BR" dirty="0"/>
              <a:t>Nutrição / crescimento e </a:t>
            </a:r>
            <a:r>
              <a:rPr lang="pt-BR" dirty="0" smtClean="0"/>
              <a:t>desenvolvimento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pt-BR" dirty="0" smtClean="0"/>
              <a:t>• </a:t>
            </a:r>
            <a:r>
              <a:rPr lang="pt-BR" dirty="0"/>
              <a:t>Aspectos demográficos </a:t>
            </a:r>
            <a:endParaRPr lang="pt-BR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pt-BR" dirty="0" smtClean="0"/>
              <a:t>• </a:t>
            </a:r>
            <a:r>
              <a:rPr lang="pt-BR" dirty="0"/>
              <a:t>Condições socioeconômicas </a:t>
            </a:r>
            <a:endParaRPr lang="pt-BR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pt-BR" dirty="0" smtClean="0"/>
              <a:t>•</a:t>
            </a:r>
            <a:r>
              <a:rPr lang="pt-BR" dirty="0"/>
              <a:t> Saúde ambiental </a:t>
            </a:r>
            <a:endParaRPr lang="pt-BR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pt-BR" dirty="0" smtClean="0"/>
              <a:t>• </a:t>
            </a:r>
            <a:r>
              <a:rPr lang="pt-BR" dirty="0"/>
              <a:t>Serviços de saúde.</a:t>
            </a:r>
            <a:endParaRPr lang="en-GB" altLang="pt-BR" sz="2400" i="1" dirty="0" smtClean="0">
              <a:solidFill>
                <a:schemeClr val="accent2">
                  <a:lumMod val="75000"/>
                </a:schemeClr>
              </a:solidFill>
              <a:ea typeface="MS Gothic" panose="020B0609070205080204" pitchFamily="49" charset="-128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4455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pt-BR" dirty="0">
                <a:solidFill>
                  <a:srgbClr val="FFFF00"/>
                </a:solidFill>
              </a:rPr>
              <a:t>As principais modalidades de </a:t>
            </a:r>
            <a:r>
              <a:rPr lang="pt-BR" b="1" dirty="0">
                <a:solidFill>
                  <a:srgbClr val="FFFF00"/>
                </a:solidFill>
              </a:rPr>
              <a:t>indicadores de saúde são</a:t>
            </a:r>
            <a:r>
              <a:rPr lang="pt-BR" dirty="0">
                <a:solidFill>
                  <a:srgbClr val="FFFF00"/>
                </a:solidFill>
              </a:rPr>
              <a:t>: </a:t>
            </a:r>
          </a:p>
        </p:txBody>
      </p:sp>
      <p:pic>
        <p:nvPicPr>
          <p:cNvPr id="5127" name="Picture 7" descr="Gráficos 04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45" y="-1211263"/>
            <a:ext cx="2253214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ogirgs.org.br/wp-content/uploads/2019/05/mortalidade_materna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033" y="1325563"/>
            <a:ext cx="2049452" cy="20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3594100"/>
            <a:ext cx="62992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320800"/>
            <a:ext cx="11760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Epidemiológicas e </a:t>
            </a:r>
            <a:r>
              <a:rPr lang="pt-BR" sz="2400" dirty="0" smtClean="0">
                <a:solidFill>
                  <a:srgbClr val="00B0F0"/>
                </a:solidFill>
              </a:rPr>
              <a:t>Morbidade</a:t>
            </a:r>
          </a:p>
          <a:p>
            <a:pPr marL="0" indent="0">
              <a:buNone/>
            </a:pP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b="1" dirty="0"/>
              <a:t>SINAN – Sistema de Informação de Agravos e </a:t>
            </a:r>
            <a:r>
              <a:rPr lang="pt-BR" sz="2400" b="1" dirty="0" smtClean="0"/>
              <a:t>Notificação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SIH/SUS – Sistema de Informação </a:t>
            </a:r>
            <a:r>
              <a:rPr lang="pt-BR" sz="2400" b="1" dirty="0" smtClean="0"/>
              <a:t>Hospitalares</a:t>
            </a:r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Estatísticas Vitais</a:t>
            </a:r>
          </a:p>
          <a:p>
            <a:pPr marL="0" indent="0">
              <a:buNone/>
            </a:pP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b="1" dirty="0" smtClean="0"/>
              <a:t>SIM </a:t>
            </a:r>
            <a:r>
              <a:rPr lang="pt-BR" sz="2400" b="1" dirty="0"/>
              <a:t>– Sistema de Informação de </a:t>
            </a:r>
            <a:r>
              <a:rPr lang="pt-BR" sz="2400" b="1" dirty="0" smtClean="0"/>
              <a:t>Mortalidade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b="1" dirty="0"/>
              <a:t>SINASC- Sistema de Informação de Nascidos </a:t>
            </a:r>
            <a:r>
              <a:rPr lang="pt-BR" sz="2400" b="1" dirty="0" smtClean="0"/>
              <a:t>Vivos</a:t>
            </a:r>
            <a:endParaRPr lang="pt-BR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6771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5" y="1519691"/>
            <a:ext cx="11750635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5" y="2433232"/>
            <a:ext cx="12017335" cy="42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73198</TotalTime>
  <Words>1215</Words>
  <Application>Microsoft Office PowerPoint</Application>
  <PresentationFormat>Widescreen</PresentationFormat>
  <Paragraphs>139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MS Gothic</vt:lpstr>
      <vt:lpstr>Arial</vt:lpstr>
      <vt:lpstr>Calibri</vt:lpstr>
      <vt:lpstr>Calibri Light</vt:lpstr>
      <vt:lpstr>Source Sans Pro</vt:lpstr>
      <vt:lpstr>Tema do Office</vt:lpstr>
      <vt:lpstr>Apresentação do PowerPoint</vt:lpstr>
      <vt:lpstr>Disciplina: Saúde Coletiva III Módulo: Sistemas de Informação Prof. Augusto Cesar C Cardoso</vt:lpstr>
      <vt:lpstr>A Taxa de Mortalidade Materna</vt:lpstr>
      <vt:lpstr>A Taxa ou Coeficiente de Mortalidade Materna</vt:lpstr>
      <vt:lpstr>A taxa ou Coeficiente de Mortalidade Materna</vt:lpstr>
      <vt:lpstr> Causas da Mortalidade Materna</vt:lpstr>
      <vt:lpstr>As principais modalidades de indicadores de saúde são: </vt:lpstr>
      <vt:lpstr>Tabnet/DATASUS</vt:lpstr>
      <vt:lpstr>Tabnet/Datasus</vt:lpstr>
      <vt:lpstr>Tabnet/DATASUS</vt:lpstr>
      <vt:lpstr>Apresentação do PowerPoint</vt:lpstr>
      <vt:lpstr>Apresentação do PowerPoint</vt:lpstr>
      <vt:lpstr>Tabnet/Datasus</vt:lpstr>
      <vt:lpstr>Tabnet/Datasus</vt:lpstr>
      <vt:lpstr>Tabnet/Datasus</vt:lpstr>
      <vt:lpstr>Tabnet/Datasus</vt:lpstr>
      <vt:lpstr>Tabnet/Datasus</vt:lpstr>
      <vt:lpstr>Planilha Excel</vt:lpstr>
      <vt:lpstr>Apresentação do PowerPoint</vt:lpstr>
      <vt:lpstr>Tabnet/Datasus</vt:lpstr>
      <vt:lpstr>Tabnet/Datasus</vt:lpstr>
      <vt:lpstr>Tabnet/Datasus</vt:lpstr>
      <vt:lpstr>Tabnet/Datasus</vt:lpstr>
      <vt:lpstr>Tabnet/Datasus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                               TAREFAS E PRAZOS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Regina Nascimento Carvalho</dc:creator>
  <cp:lastModifiedBy>Bahiana</cp:lastModifiedBy>
  <cp:revision>131</cp:revision>
  <dcterms:created xsi:type="dcterms:W3CDTF">2018-09-12T19:27:58Z</dcterms:created>
  <dcterms:modified xsi:type="dcterms:W3CDTF">2020-10-14T18:14:56Z</dcterms:modified>
</cp:coreProperties>
</file>