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5" r:id="rId3"/>
    <p:sldId id="261" r:id="rId4"/>
    <p:sldId id="336" r:id="rId5"/>
    <p:sldId id="337" r:id="rId6"/>
    <p:sldId id="338" r:id="rId7"/>
    <p:sldId id="287" r:id="rId8"/>
    <p:sldId id="270" r:id="rId9"/>
    <p:sldId id="339" r:id="rId10"/>
    <p:sldId id="289" r:id="rId11"/>
    <p:sldId id="273" r:id="rId12"/>
    <p:sldId id="314" r:id="rId13"/>
    <p:sldId id="316" r:id="rId14"/>
    <p:sldId id="307" r:id="rId15"/>
    <p:sldId id="308" r:id="rId16"/>
    <p:sldId id="309" r:id="rId17"/>
    <p:sldId id="335" r:id="rId18"/>
    <p:sldId id="312" r:id="rId19"/>
    <p:sldId id="313" r:id="rId20"/>
    <p:sldId id="340" r:id="rId21"/>
    <p:sldId id="341" r:id="rId22"/>
    <p:sldId id="317" r:id="rId23"/>
    <p:sldId id="322" r:id="rId24"/>
    <p:sldId id="323" r:id="rId25"/>
    <p:sldId id="324" r:id="rId26"/>
    <p:sldId id="325" r:id="rId27"/>
    <p:sldId id="326" r:id="rId28"/>
    <p:sldId id="342" r:id="rId29"/>
    <p:sldId id="328" r:id="rId30"/>
    <p:sldId id="329" r:id="rId31"/>
    <p:sldId id="330" r:id="rId32"/>
    <p:sldId id="331" r:id="rId33"/>
    <p:sldId id="291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84364" autoAdjust="0"/>
  </p:normalViewPr>
  <p:slideViewPr>
    <p:cSldViewPr snapToGrid="0" showGuides="1">
      <p:cViewPr varScale="1">
        <p:scale>
          <a:sx n="73" d="100"/>
          <a:sy n="73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6854-0CEC-49C0-BAC7-87A8B6EACF3B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A45F-0663-4147-9002-9CE4E2D43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55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6B9CF-2A6E-42E7-8EB2-3E92E12F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D38DDF-EBDE-463B-9805-BF571AC94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A793B8-3613-47CD-BD5A-F496AD33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4BA4F4-4930-4DB8-831E-3C61E491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E30F7-10D0-4627-BBBE-E070A3A4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8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9DE4-7269-4AE0-B5E7-BE287A2D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6EBFB2-5B22-49E5-9E5A-6B56581D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9D317D-8A0B-4EE4-BE35-ACADAB16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55AF7-F527-4AB6-A2AB-E426F3E3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FD2D4D-595E-4673-AE64-B3C61247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54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894C50-C44F-4661-9EAD-DC07228BB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9F34C-9A24-4894-90CB-F105765E2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C0E6BC-9E15-4A00-8142-0DF545F8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54B6BE-969D-4E4C-A8F8-F190FB8D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3D7B1-6678-48D1-8ADF-F102390D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43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D47AD-FBD4-4C22-9CE2-30C631FA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C30B0E-E16D-4231-95B7-B6650AD67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C4EA67-AC59-4536-8CEF-290F0E76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A3AC1-9EE1-4902-ACDF-06ECF16E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A1A01-1D1F-4B64-A6FA-1B2A62C8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90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DE1CF-3A7E-4008-BCED-858691F2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204EF-2FD2-4C4F-B76A-FC83B8869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3D4375-18B8-4096-B93B-B6CFDD84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A97C87-64F9-4F82-A977-7F3F1F69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F4C00E-FEBD-4F5C-AB22-D743325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58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24048-30C3-4015-A04D-B18D9729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5A920-4A59-4B95-934F-61E89143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75BC4-EAB2-49BE-B907-636B2E332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03782C-B99B-494D-964E-935503BD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8E14ED-71C2-47E3-8CC9-CF5A73F9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F5FF64-2A05-4C94-9C69-DA5EC85D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6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6166C-E243-42B1-9FE8-636DF1E3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452E09-D8E7-4CA9-9435-A2A488F5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AF2C30-EEBF-4550-84B2-5663A923A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4B6981-6972-443D-A2DC-62C46B5E6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D7EB69-45A8-48DF-9DC8-EF5361958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44D8C1-0253-424A-B3CD-1E3421DF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C7EA52-91D6-4586-9D4A-75D4549C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6CAAAB2-EDC5-425D-831C-00763703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2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D5714-B81B-4014-90D7-354CBDA3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C1287C-84E2-4EE0-BD58-A6EA5CB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D0E511-3061-4B1E-9F76-9E561FF0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8FBDB1-CA12-4BE8-BD4A-98CE6BDC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09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03B8A3-4E54-4E53-8998-BF554BD2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DA1607-2954-44A9-95CC-7638F8B9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15C31A-3E7A-41F4-B55E-EA0CBBAF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48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B5B9C-036E-45A0-850D-EC0C6059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73E8BB-6885-4729-A59F-15D9E707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7A2D9-B731-46FE-B7C7-3470EB65F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9C2A73-DF9E-451D-BB84-717B3D55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D0F66-DBEF-4826-840C-43DB69C6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0C7641-2C25-45E0-BB7D-7424EE55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97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AE343-A8CA-4393-93D8-9C99DDD4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DC7846-7E9A-40D1-8E32-1606A3443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D4ECC8-DAF4-4CD7-A9AD-F0F606BCE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F91B74-C060-41C3-B7D9-2C05C04E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7D7690-7B87-47E2-AF0A-8EE3E676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35E15A-8D9F-45C3-B13C-40634CFC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8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1CB9ED7-C939-4D44-AD3B-BE7641FA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5E8E4A-9BCD-4EBB-A6ED-4789F0AB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4D226-EEDD-440D-AEAF-EF79F8B06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2CE1F2-7EF8-4FDA-A477-1AE265D2F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7558AD-7868-4918-9D89-EABF2759C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D31B38-68BB-4229-A2D7-1694BBECE0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8A2B65E-1B3F-4ECD-B3B5-6178503B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420100" y="2228670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ATENÇÃO !!!!!!!!!!!!!!!!!    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NÃO PODE SER FILMADA OU GRAVADA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err="1" smtClean="0">
                <a:solidFill>
                  <a:srgbClr val="FFFF00"/>
                </a:solidFill>
              </a:rPr>
              <a:t>Tabnet</a:t>
            </a:r>
            <a:r>
              <a:rPr lang="pt-BR" sz="3100" b="1" dirty="0" smtClean="0">
                <a:solidFill>
                  <a:srgbClr val="FFFF00"/>
                </a:solidFill>
              </a:rPr>
              <a:t>/DATASUS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838200"/>
            <a:ext cx="11709400" cy="591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BR" sz="4000" dirty="0" smtClean="0">
                <a:solidFill>
                  <a:srgbClr val="FF0000"/>
                </a:solidFill>
              </a:rPr>
              <a:t>TUTORIAL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EXEMPLO 1</a:t>
            </a: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b="1" dirty="0"/>
              <a:t>Pergunta 1: Qual é a </a:t>
            </a:r>
            <a:r>
              <a:rPr lang="pt-BR" sz="2400" b="1" dirty="0" smtClean="0"/>
              <a:t>taxa de mortalidade por Capítulo </a:t>
            </a:r>
            <a:r>
              <a:rPr lang="pt-BR" sz="2400" b="1" dirty="0"/>
              <a:t>de </a:t>
            </a:r>
            <a:r>
              <a:rPr lang="pt-BR" sz="2400" b="1" dirty="0" smtClean="0"/>
              <a:t>CID-10, por 10.000 habitantes, </a:t>
            </a:r>
            <a:r>
              <a:rPr lang="pt-BR" sz="2400" b="1" dirty="0"/>
              <a:t>no período de </a:t>
            </a:r>
            <a:r>
              <a:rPr lang="pt-BR" sz="2400" b="1" dirty="0" smtClean="0"/>
              <a:t>2015 </a:t>
            </a:r>
            <a:r>
              <a:rPr lang="pt-BR" sz="2400" b="1" dirty="0"/>
              <a:t>a </a:t>
            </a:r>
            <a:r>
              <a:rPr lang="pt-BR" sz="2400" b="1" dirty="0" smtClean="0"/>
              <a:t>2018 </a:t>
            </a:r>
            <a:r>
              <a:rPr lang="pt-BR" sz="2400" b="1" dirty="0"/>
              <a:t>na Bahia, em série histórica temporal</a:t>
            </a:r>
            <a:r>
              <a:rPr lang="pt-BR" sz="2400" b="1" dirty="0" smtClean="0"/>
              <a:t>?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Estatísticas Vitais</a:t>
            </a:r>
            <a:endParaRPr lang="pt-BR" sz="2400" dirty="0"/>
          </a:p>
          <a:p>
            <a:r>
              <a:rPr lang="pt-BR" sz="2400" b="1" dirty="0" smtClean="0"/>
              <a:t>SIM </a:t>
            </a:r>
            <a:r>
              <a:rPr lang="pt-BR" sz="2400" b="1" dirty="0"/>
              <a:t>– Sistema de Informação </a:t>
            </a:r>
            <a:r>
              <a:rPr lang="pt-BR" sz="2400" b="1" dirty="0" smtClean="0"/>
              <a:t>de Mortalidade (Numerador)</a:t>
            </a:r>
          </a:p>
          <a:p>
            <a:endParaRPr lang="pt-BR" sz="2400" b="1" dirty="0" smtClean="0"/>
          </a:p>
          <a:p>
            <a:pPr marL="0" indent="0"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Demográficas e </a:t>
            </a:r>
            <a:r>
              <a:rPr lang="pt-BR" sz="2400" dirty="0" err="1" smtClean="0">
                <a:solidFill>
                  <a:srgbClr val="00B0F0"/>
                </a:solidFill>
              </a:rPr>
              <a:t>Sócioeconômicas</a:t>
            </a: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200" dirty="0" smtClean="0"/>
              <a:t>População Residente e depois Projeção </a:t>
            </a:r>
            <a:r>
              <a:rPr lang="pt-BR" sz="2200" dirty="0"/>
              <a:t>da População das Unidades da Federação por sexo e grupos de idade: 2000-2030</a:t>
            </a:r>
            <a:r>
              <a:rPr lang="pt-BR" sz="2200" b="1" dirty="0" smtClean="0"/>
              <a:t> </a:t>
            </a:r>
            <a:r>
              <a:rPr lang="pt-BR" sz="2400" b="1" dirty="0" smtClean="0"/>
              <a:t>(Denominador)</a:t>
            </a:r>
            <a:endParaRPr lang="pt-BR" sz="2400" u="sng" dirty="0"/>
          </a:p>
          <a:p>
            <a:endParaRPr lang="pt-BR" sz="2400" dirty="0"/>
          </a:p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10200" y="3339217"/>
            <a:ext cx="666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TM = </a:t>
            </a:r>
            <a:r>
              <a:rPr lang="pt-BR" u="sng" baseline="30000" dirty="0"/>
              <a:t>           </a:t>
            </a:r>
            <a:r>
              <a:rPr lang="pt-BR" i="1" u="sng" baseline="30000" dirty="0"/>
              <a:t>Número de óbitos ocorridos em um lugar X em determinado tempo</a:t>
            </a:r>
            <a:r>
              <a:rPr lang="pt-BR" u="sng" baseline="30000" dirty="0"/>
              <a:t>                </a:t>
            </a:r>
            <a:r>
              <a:rPr lang="pt-BR" dirty="0"/>
              <a:t> </a:t>
            </a:r>
            <a:r>
              <a:rPr lang="pt-BR" b="1" dirty="0"/>
              <a:t>*</a:t>
            </a:r>
            <a:r>
              <a:rPr lang="pt-BR" dirty="0"/>
              <a:t> 10</a:t>
            </a:r>
            <a:r>
              <a:rPr lang="pt-BR" baseline="30000" dirty="0"/>
              <a:t>n</a:t>
            </a:r>
            <a:r>
              <a:rPr lang="pt-BR" baseline="-25000" dirty="0"/>
              <a:t> </a:t>
            </a:r>
          </a:p>
          <a:p>
            <a:r>
              <a:rPr lang="pt-BR" baseline="-25000" dirty="0"/>
              <a:t>                </a:t>
            </a:r>
            <a:r>
              <a:rPr lang="pt-BR" i="1" baseline="-25000" dirty="0"/>
              <a:t>Total de indivíduos na população-base (em risco) do lugar X no determinado tempo</a:t>
            </a:r>
            <a:r>
              <a:rPr lang="pt-BR" baseline="-25000" dirty="0"/>
              <a:t>  </a:t>
            </a:r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22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19691"/>
            <a:ext cx="118999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362200"/>
            <a:ext cx="11772900" cy="42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1ª. Parte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dirty="0">
                <a:solidFill>
                  <a:srgbClr val="00B0F0"/>
                </a:solidFill>
              </a:rPr>
              <a:t>Estatísticas Vitais</a:t>
            </a:r>
            <a:endParaRPr lang="pt-BR" dirty="0"/>
          </a:p>
          <a:p>
            <a:r>
              <a:rPr lang="pt-BR" b="1" dirty="0"/>
              <a:t>SIM – Sistema de Informação de Mortalidade (Numerador)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410200" y="3339217"/>
            <a:ext cx="666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TM = </a:t>
            </a:r>
            <a:r>
              <a:rPr lang="pt-BR" u="sng" baseline="30000" dirty="0"/>
              <a:t>           </a:t>
            </a:r>
            <a:r>
              <a:rPr lang="pt-BR" i="1" u="sng" baseline="30000" dirty="0"/>
              <a:t>Número de óbitos ocorridos em um lugar X em determinado tempo</a:t>
            </a:r>
            <a:r>
              <a:rPr lang="pt-BR" u="sng" baseline="30000" dirty="0"/>
              <a:t>                </a:t>
            </a:r>
            <a:r>
              <a:rPr lang="pt-BR" dirty="0"/>
              <a:t> </a:t>
            </a:r>
            <a:r>
              <a:rPr lang="pt-BR" b="1" dirty="0"/>
              <a:t>*</a:t>
            </a:r>
            <a:r>
              <a:rPr lang="pt-BR" dirty="0"/>
              <a:t> 10</a:t>
            </a:r>
            <a:r>
              <a:rPr lang="pt-BR" baseline="30000" dirty="0"/>
              <a:t>n</a:t>
            </a:r>
            <a:r>
              <a:rPr lang="pt-BR" baseline="-25000" dirty="0"/>
              <a:t> </a:t>
            </a:r>
          </a:p>
          <a:p>
            <a:r>
              <a:rPr lang="pt-BR" baseline="-25000" dirty="0"/>
              <a:t>                </a:t>
            </a:r>
            <a:r>
              <a:rPr lang="pt-BR" i="1" baseline="-25000" dirty="0"/>
              <a:t>Total de indivíduos na população-base (em risco) do lugar X no determinado tempo</a:t>
            </a:r>
            <a:r>
              <a:rPr lang="pt-BR" baseline="-25000" dirty="0"/>
              <a:t>  </a:t>
            </a:r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0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2192000" cy="43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699"/>
            <a:ext cx="11107700" cy="42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100"/>
            <a:ext cx="12192000" cy="43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12192000" cy="42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12192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2499"/>
            <a:ext cx="10473369" cy="463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2ª. Parte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dirty="0">
                <a:solidFill>
                  <a:srgbClr val="00B0F0"/>
                </a:solidFill>
              </a:rPr>
              <a:t>Demográficas e </a:t>
            </a:r>
            <a:r>
              <a:rPr lang="pt-BR" dirty="0" err="1">
                <a:solidFill>
                  <a:srgbClr val="00B0F0"/>
                </a:solidFill>
              </a:rPr>
              <a:t>Sócioeconômicas</a:t>
            </a:r>
            <a:endParaRPr lang="pt-BR" dirty="0">
              <a:solidFill>
                <a:srgbClr val="00B0F0"/>
              </a:solidFill>
            </a:endParaRPr>
          </a:p>
          <a:p>
            <a:r>
              <a:rPr lang="pt-BR" dirty="0"/>
              <a:t>População Residente e depois Projeção da População das Unidades da Federação por sexo e grupos de idade: 2000-2030</a:t>
            </a:r>
            <a:r>
              <a:rPr lang="pt-BR" b="1" dirty="0"/>
              <a:t> (Denominador)</a:t>
            </a:r>
            <a:endParaRPr lang="pt-BR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7500" y="2780417"/>
            <a:ext cx="666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TM = </a:t>
            </a:r>
            <a:r>
              <a:rPr lang="pt-BR" u="sng" baseline="30000" dirty="0"/>
              <a:t>           </a:t>
            </a:r>
            <a:r>
              <a:rPr lang="pt-BR" i="1" u="sng" baseline="30000" dirty="0"/>
              <a:t>Número de óbitos ocorridos em um lugar X em determinado tempo</a:t>
            </a:r>
            <a:r>
              <a:rPr lang="pt-BR" u="sng" baseline="30000" dirty="0"/>
              <a:t>                </a:t>
            </a:r>
            <a:r>
              <a:rPr lang="pt-BR" dirty="0"/>
              <a:t> </a:t>
            </a:r>
            <a:r>
              <a:rPr lang="pt-BR" b="1" dirty="0"/>
              <a:t>*</a:t>
            </a:r>
            <a:r>
              <a:rPr lang="pt-BR" dirty="0"/>
              <a:t> 10</a:t>
            </a:r>
            <a:r>
              <a:rPr lang="pt-BR" baseline="30000" dirty="0"/>
              <a:t>n</a:t>
            </a:r>
            <a:r>
              <a:rPr lang="pt-BR" baseline="-25000" dirty="0"/>
              <a:t> </a:t>
            </a:r>
          </a:p>
          <a:p>
            <a:r>
              <a:rPr lang="pt-BR" baseline="-25000" dirty="0"/>
              <a:t>                </a:t>
            </a:r>
            <a:r>
              <a:rPr lang="pt-BR" i="1" baseline="-25000" dirty="0"/>
              <a:t>Total de indivíduos na população-base (em risco) do lugar X no determinado tempo</a:t>
            </a:r>
            <a:r>
              <a:rPr lang="pt-BR" baseline="-25000" dirty="0"/>
              <a:t>  </a:t>
            </a:r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32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Disciplina: Saúde Coletiva III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b="1" dirty="0" smtClean="0">
                <a:solidFill>
                  <a:srgbClr val="FFFF00"/>
                </a:solidFill>
              </a:rPr>
              <a:t>Módulo: Sistemas de Informação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sz="3100" b="1" dirty="0" smtClean="0">
                <a:solidFill>
                  <a:srgbClr val="0070C0"/>
                </a:solidFill>
              </a:rPr>
              <a:t>Prof. Augusto Cesar C Cardoso</a:t>
            </a:r>
            <a:endParaRPr lang="pt-BR" sz="31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91757"/>
            <a:ext cx="11734800" cy="5421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Aula 5 – Objetivos:</a:t>
            </a:r>
          </a:p>
          <a:p>
            <a:endParaRPr lang="pt-BR" b="1" dirty="0"/>
          </a:p>
          <a:p>
            <a:r>
              <a:rPr lang="pt-BR" b="1" dirty="0" smtClean="0"/>
              <a:t>Utilizar a Taxa com base populacional;</a:t>
            </a:r>
          </a:p>
          <a:p>
            <a:endParaRPr lang="pt-BR" b="1" dirty="0"/>
          </a:p>
          <a:p>
            <a:r>
              <a:rPr lang="pt-BR" b="1" dirty="0" smtClean="0"/>
              <a:t>Tabular </a:t>
            </a:r>
            <a:r>
              <a:rPr lang="pt-BR" b="1" dirty="0"/>
              <a:t>dados de saúde e produzir informações de saúde (</a:t>
            </a:r>
            <a:r>
              <a:rPr lang="pt-BR" b="1" dirty="0" err="1"/>
              <a:t>Tabnet</a:t>
            </a:r>
            <a:r>
              <a:rPr lang="pt-BR" b="1" dirty="0"/>
              <a:t>/DATASUS</a:t>
            </a:r>
            <a:r>
              <a:rPr lang="pt-BR" b="1" dirty="0" smtClean="0"/>
              <a:t>).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1244600"/>
            <a:ext cx="5918200" cy="35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65" y="1329191"/>
            <a:ext cx="11750635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100"/>
            <a:ext cx="12192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</a:t>
            </a:r>
            <a:r>
              <a:rPr lang="pt-BR" b="1" dirty="0" err="1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5" y="1367291"/>
            <a:ext cx="11750635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260600"/>
            <a:ext cx="7086599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 smtClean="0">
                <a:solidFill>
                  <a:srgbClr val="FFFF00"/>
                </a:solidFill>
              </a:rPr>
              <a:t>Tabnet</a:t>
            </a:r>
            <a:r>
              <a:rPr lang="pt-BR" b="1" dirty="0" smtClean="0">
                <a:solidFill>
                  <a:srgbClr val="FFFF00"/>
                </a:solidFill>
              </a:rPr>
              <a:t>/</a:t>
            </a:r>
            <a:r>
              <a:rPr lang="pt-BR" b="1" dirty="0" err="1" smtClean="0">
                <a:solidFill>
                  <a:srgbClr val="FFFF00"/>
                </a:solidFill>
              </a:rPr>
              <a:t>Datasus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2192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82799"/>
            <a:ext cx="10763922" cy="45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82800"/>
            <a:ext cx="10844896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799"/>
            <a:ext cx="10878217" cy="46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799"/>
            <a:ext cx="11268797" cy="47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1673666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799"/>
            <a:ext cx="12192000" cy="47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1826087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</a:rPr>
              <a:t>Informação em Saúde - Indicadores de Saúde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47799"/>
            <a:ext cx="7772400" cy="1835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190059" y="-5264377"/>
            <a:ext cx="1968334" cy="954107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Taxa de natalidade crescente no Brasil, conceito. rendição 3D — Imagem de Stock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C3C3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 txBox="1">
            <a:spLocks/>
          </p:cNvSpPr>
          <p:nvPr/>
        </p:nvSpPr>
        <p:spPr>
          <a:xfrm>
            <a:off x="7912100" y="4619016"/>
            <a:ext cx="4673600" cy="1149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  <a:p>
            <a:r>
              <a:rPr lang="pt-BR" sz="4400" dirty="0"/>
              <a:t>Razão, Taxa ou </a:t>
            </a:r>
            <a:r>
              <a:rPr lang="pt-BR" sz="4400" dirty="0" smtClean="0"/>
              <a:t>Coeficiente</a:t>
            </a:r>
          </a:p>
          <a:p>
            <a:pPr marL="0" indent="0">
              <a:buNone/>
            </a:pPr>
            <a:endParaRPr lang="pt-BR" sz="4400" baseline="-25000" dirty="0"/>
          </a:p>
          <a:p>
            <a:pPr marL="0" indent="0">
              <a:buNone/>
            </a:pPr>
            <a:r>
              <a:rPr lang="pt-BR" baseline="30000" dirty="0" smtClean="0"/>
              <a:t>                                                </a:t>
            </a: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279400" y="1541463"/>
            <a:ext cx="660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Existe uma distinção entre os indicadores de saúde baseados em mensurações matemáticas absolutas e os indicadores que são baseados em mensurações relativas. </a:t>
            </a:r>
            <a:endParaRPr lang="pt-BR" sz="2400" dirty="0" smtClean="0"/>
          </a:p>
          <a:p>
            <a:endParaRPr lang="pt-BR" sz="2400" dirty="0"/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maioria dos indicadores baseados em mensurações relativas é formada por um numerador e um denominador, que em geral são relativos ao mesmo espaço geográfico e tempo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r>
              <a:rPr lang="pt-BR" sz="2400" dirty="0"/>
              <a:t>As mensurações mais frequentes são contagem (mensuração absoluta), razão, proporção, taxa </a:t>
            </a:r>
            <a:r>
              <a:rPr lang="pt-BR" sz="2400" dirty="0" smtClean="0"/>
              <a:t>(</a:t>
            </a:r>
            <a:r>
              <a:rPr lang="pt-BR" sz="2400" dirty="0"/>
              <a:t>mensurações relativas)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1270000"/>
            <a:ext cx="5181600" cy="286959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193692"/>
            <a:ext cx="2336800" cy="12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82800"/>
            <a:ext cx="11768940" cy="46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1421218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03791"/>
            <a:ext cx="11912600" cy="779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Qual é a taxa de mortalidade por Capítulo de </a:t>
            </a:r>
            <a:r>
              <a:rPr lang="pt-BR" b="1" dirty="0" smtClean="0"/>
              <a:t>CID-10, </a:t>
            </a:r>
            <a:r>
              <a:rPr lang="pt-BR" b="1" dirty="0"/>
              <a:t>por 10.000 habitantes,</a:t>
            </a:r>
            <a:r>
              <a:rPr lang="pt-BR" b="1" dirty="0" smtClean="0"/>
              <a:t> </a:t>
            </a:r>
            <a:r>
              <a:rPr lang="pt-BR" b="1" dirty="0"/>
              <a:t>no período de 2015 a 2018 na Bahia, em série histórica temporal?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082800"/>
            <a:ext cx="11673676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pPr algn="ctr"/>
            <a:r>
              <a:rPr lang="pt-BR" sz="3100" b="1" dirty="0" smtClean="0">
                <a:solidFill>
                  <a:srgbClr val="FFFF00"/>
                </a:solidFill>
              </a:rPr>
              <a:t>                               TAREFAS E PRAZOS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914400"/>
            <a:ext cx="1195070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900" dirty="0" smtClean="0"/>
              <a:t>Tabular no </a:t>
            </a:r>
            <a:r>
              <a:rPr lang="pt-BR" sz="2900" dirty="0" err="1" smtClean="0"/>
              <a:t>Tabnet</a:t>
            </a:r>
            <a:r>
              <a:rPr lang="pt-BR" sz="2900" dirty="0" smtClean="0"/>
              <a:t>/DATASUS e postar, individualmente, na Tarefa 6 (e tirar dúvidas no Fórum de Discussão) do AVA, em Tabela/Planilha Excel a resposta ao problema  5:</a:t>
            </a:r>
          </a:p>
          <a:p>
            <a:pPr marL="0" indent="0">
              <a:buNone/>
            </a:pPr>
            <a:endParaRPr lang="pt-BR" sz="1900" dirty="0" smtClean="0"/>
          </a:p>
          <a:p>
            <a:pPr marL="0" indent="0">
              <a:buNone/>
            </a:pPr>
            <a:r>
              <a:rPr lang="pt-BR" sz="1900" dirty="0" smtClean="0"/>
              <a:t>Problema 5</a:t>
            </a:r>
          </a:p>
          <a:p>
            <a:pPr marL="0" indent="0">
              <a:buNone/>
            </a:pPr>
            <a:r>
              <a:rPr lang="pt-BR" sz="1900" b="1" dirty="0" smtClean="0"/>
              <a:t>Qual </a:t>
            </a:r>
            <a:r>
              <a:rPr lang="pt-BR" sz="1900" b="1" dirty="0"/>
              <a:t>é a taxa de </a:t>
            </a:r>
            <a:r>
              <a:rPr lang="pt-BR" sz="1900" b="1" dirty="0" smtClean="0"/>
              <a:t>incidência </a:t>
            </a:r>
            <a:r>
              <a:rPr lang="pt-BR" sz="1900" b="1" smtClean="0"/>
              <a:t>de...</a:t>
            </a:r>
          </a:p>
          <a:p>
            <a:pPr marL="0" indent="0">
              <a:buNone/>
            </a:pPr>
            <a:endParaRPr lang="pt-BR" sz="1900" b="1" dirty="0"/>
          </a:p>
          <a:p>
            <a:pPr marL="0" indent="0">
              <a:buNone/>
            </a:pPr>
            <a:r>
              <a:rPr lang="pt-BR" sz="1900" dirty="0"/>
              <a:t>Valor: </a:t>
            </a:r>
            <a:r>
              <a:rPr lang="pt-BR" sz="1900" dirty="0" smtClean="0"/>
              <a:t>5 pontos</a:t>
            </a:r>
          </a:p>
          <a:p>
            <a:pPr marL="0" indent="0">
              <a:buNone/>
            </a:pPr>
            <a:endParaRPr lang="pt-BR" sz="1900" dirty="0" smtClean="0"/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rgbClr val="FFFF00"/>
                </a:solidFill>
              </a:rPr>
              <a:t>Informação em Saúde </a:t>
            </a:r>
            <a:r>
              <a:rPr lang="pt-BR" sz="3200" dirty="0" smtClean="0">
                <a:solidFill>
                  <a:srgbClr val="FFFF00"/>
                </a:solidFill>
              </a:rPr>
              <a:t>- Indicadores </a:t>
            </a:r>
            <a:r>
              <a:rPr lang="pt-BR" sz="3200" dirty="0">
                <a:solidFill>
                  <a:srgbClr val="FFFF00"/>
                </a:solidFill>
              </a:rPr>
              <a:t>de Saúde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47799"/>
            <a:ext cx="7772400" cy="1835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190059" y="-5264377"/>
            <a:ext cx="1968334" cy="954107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Taxa de natalidade crescente no Brasil, conceito. rendição 3D — Imagem de Stock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C3C3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 txBox="1">
            <a:spLocks/>
          </p:cNvSpPr>
          <p:nvPr/>
        </p:nvSpPr>
        <p:spPr>
          <a:xfrm>
            <a:off x="279400" y="2959100"/>
            <a:ext cx="8443608" cy="3898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dirty="0" smtClean="0"/>
          </a:p>
          <a:p>
            <a:r>
              <a:rPr lang="pt-BR" dirty="0"/>
              <a:t>Em matemática, uma </a:t>
            </a:r>
            <a:r>
              <a:rPr lang="pt-BR" b="1" dirty="0"/>
              <a:t>razão</a:t>
            </a:r>
            <a:r>
              <a:rPr lang="pt-BR" dirty="0"/>
              <a:t> mostra a relação entre dois números. É calculada ao se dividir duas quantidades, de mesma natureza ou </a:t>
            </a:r>
            <a:r>
              <a:rPr lang="pt-BR" dirty="0" smtClean="0"/>
              <a:t>não:</a:t>
            </a:r>
          </a:p>
          <a:p>
            <a:endParaRPr lang="pt-BR" dirty="0"/>
          </a:p>
          <a:p>
            <a:r>
              <a:rPr lang="pt-BR" b="1" dirty="0"/>
              <a:t>Proporção:</a:t>
            </a:r>
            <a:r>
              <a:rPr lang="pt-BR" dirty="0"/>
              <a:t> é quando o numerador é um subconjunto do denominador. A proporção costuma ser expressa como porcentagem (%). </a:t>
            </a:r>
          </a:p>
          <a:p>
            <a:r>
              <a:rPr lang="pt-BR" b="1" dirty="0"/>
              <a:t>Taxa:</a:t>
            </a:r>
            <a:r>
              <a:rPr lang="pt-BR" dirty="0"/>
              <a:t> o numerador é o número absoluto de vezes em que ocorre o evento de interesse em um período de tempo especificado. O denominador é a população de referência (ou população em estudo), no mesmo tempo especificado.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9399" y="1541463"/>
            <a:ext cx="8265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Para efeito de comparação no tempo ou no espaço, principalmente se houver uma mudança importante no tamanho da população de </a:t>
            </a:r>
            <a:r>
              <a:rPr lang="pt-BR" sz="2400" dirty="0" smtClean="0"/>
              <a:t>referência</a:t>
            </a:r>
            <a:r>
              <a:rPr lang="pt-BR" sz="2400" dirty="0"/>
              <a:t> (ou população-base), as mensurações absolutas têm validade limitada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08" y="1180751"/>
            <a:ext cx="3468992" cy="49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</a:rPr>
              <a:t>Indicadores </a:t>
            </a:r>
            <a:r>
              <a:rPr lang="pt-BR" sz="3200" smtClean="0">
                <a:solidFill>
                  <a:srgbClr val="FFFF00"/>
                </a:solidFill>
              </a:rPr>
              <a:t>de Saúde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47799"/>
            <a:ext cx="7772400" cy="1835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190059" y="-5264377"/>
            <a:ext cx="1968334" cy="954107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Taxa de natalidade crescente no Brasil, conceito. rendição 3D — Imagem de Stock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C3C3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9399" y="1541463"/>
            <a:ext cx="77724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TAXA (OU COEFICIENTE) DE </a:t>
            </a:r>
            <a:r>
              <a:rPr lang="pt-BR" dirty="0" smtClean="0"/>
              <a:t>INCIDÊNCIA</a:t>
            </a:r>
          </a:p>
          <a:p>
            <a:endParaRPr lang="pt-BR" dirty="0"/>
          </a:p>
          <a:p>
            <a:r>
              <a:rPr lang="pt-BR" b="1" dirty="0"/>
              <a:t>Conceituação:</a:t>
            </a:r>
            <a:r>
              <a:rPr lang="pt-BR" dirty="0"/>
              <a:t> a taxa de incidência é definida como o número de casos novos de uma doença ou outra afecção de saúde dividido pela população em risco da doença (população exposta) em um espaço geográfico durante um tempo especificado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/>
              <a:t>Interpretação matemática:</a:t>
            </a:r>
            <a:r>
              <a:rPr lang="pt-BR" dirty="0"/>
              <a:t> a taxa de incidência é a probabilidade de que um indivíduo pertencente à população em risco seja afetado pela doença de interesse em um tempo especificado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/>
              <a:t>Método </a:t>
            </a:r>
            <a:r>
              <a:rPr lang="pt-BR" b="1" dirty="0"/>
              <a:t>de cálculo:</a:t>
            </a:r>
            <a:r>
              <a:rPr lang="pt-BR" dirty="0"/>
              <a:t> a taxa de incidência é calculada como mostrado abaixo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/>
              <a:t>INCIDÊNCIA = </a:t>
            </a:r>
            <a:r>
              <a:rPr lang="pt-BR" u="sng" baseline="30000" dirty="0"/>
              <a:t>           </a:t>
            </a:r>
            <a:r>
              <a:rPr lang="pt-BR" i="1" u="sng" baseline="30000" dirty="0"/>
              <a:t>Número de casos novos ocorridos em um lugar X em determinado tempo</a:t>
            </a:r>
            <a:r>
              <a:rPr lang="pt-BR" u="sng" baseline="30000" dirty="0"/>
              <a:t>                </a:t>
            </a:r>
            <a:r>
              <a:rPr lang="pt-BR" dirty="0"/>
              <a:t> </a:t>
            </a:r>
            <a:r>
              <a:rPr lang="pt-BR" b="1" dirty="0"/>
              <a:t>*</a:t>
            </a:r>
            <a:r>
              <a:rPr lang="pt-BR" dirty="0"/>
              <a:t> 10</a:t>
            </a:r>
            <a:r>
              <a:rPr lang="pt-BR" baseline="30000" dirty="0"/>
              <a:t>n</a:t>
            </a:r>
            <a:r>
              <a:rPr lang="pt-BR" baseline="-25000" dirty="0"/>
              <a:t> </a:t>
            </a:r>
            <a:endParaRPr lang="pt-BR" baseline="-25000" dirty="0" smtClean="0"/>
          </a:p>
          <a:p>
            <a:r>
              <a:rPr lang="pt-BR" baseline="-25000" dirty="0"/>
              <a:t> </a:t>
            </a:r>
            <a:r>
              <a:rPr lang="pt-BR" baseline="-25000" dirty="0" smtClean="0"/>
              <a:t>                                        </a:t>
            </a:r>
            <a:r>
              <a:rPr lang="pt-BR" baseline="-25000" dirty="0"/>
              <a:t> </a:t>
            </a:r>
            <a:r>
              <a:rPr lang="pt-BR" i="1" baseline="-25000" dirty="0"/>
              <a:t>Total de indivíduos na população-base (em risco) do lugar X no determinado tempo</a:t>
            </a:r>
            <a:r>
              <a:rPr lang="pt-BR" baseline="-25000" dirty="0"/>
              <a:t>  </a:t>
            </a:r>
            <a:endParaRPr lang="pt-BR" baseline="-25000" dirty="0" smtClean="0"/>
          </a:p>
          <a:p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234844"/>
            <a:ext cx="4368800" cy="483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</a:rPr>
              <a:t>Indicadores </a:t>
            </a:r>
            <a:r>
              <a:rPr lang="pt-BR" sz="3200" smtClean="0">
                <a:solidFill>
                  <a:srgbClr val="FFFF00"/>
                </a:solidFill>
              </a:rPr>
              <a:t>de Saúde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47799"/>
            <a:ext cx="7772400" cy="1835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190059" y="-5264377"/>
            <a:ext cx="1968334" cy="954107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Taxa de natalidade crescente no Brasil, conceito. rendição 3D — Imagem de Stock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C3C3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9399" y="1541463"/>
            <a:ext cx="7594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TAXA (OU COEFICIENTE) DE </a:t>
            </a:r>
            <a:r>
              <a:rPr lang="pt-BR" dirty="0" smtClean="0"/>
              <a:t>MORTALIDADE</a:t>
            </a:r>
          </a:p>
          <a:p>
            <a:endParaRPr lang="pt-BR" dirty="0"/>
          </a:p>
          <a:p>
            <a:r>
              <a:rPr lang="pt-BR" b="1" dirty="0"/>
              <a:t>Conceituação:</a:t>
            </a:r>
            <a:r>
              <a:rPr lang="pt-BR" dirty="0"/>
              <a:t> a taxa de </a:t>
            </a:r>
            <a:r>
              <a:rPr lang="pt-BR" dirty="0" smtClean="0"/>
              <a:t>mortalidade </a:t>
            </a:r>
            <a:r>
              <a:rPr lang="pt-BR" dirty="0"/>
              <a:t>é definida como o número </a:t>
            </a:r>
            <a:r>
              <a:rPr lang="pt-BR" dirty="0" smtClean="0"/>
              <a:t>óbitos </a:t>
            </a:r>
            <a:r>
              <a:rPr lang="pt-BR" dirty="0"/>
              <a:t>dividido pela população em risco da doença (população exposta) em um espaço geográfico durante um tempo especificado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/>
              <a:t>Interpretação matemática:</a:t>
            </a:r>
            <a:r>
              <a:rPr lang="pt-BR" dirty="0"/>
              <a:t> a taxa de </a:t>
            </a:r>
            <a:r>
              <a:rPr lang="pt-BR" dirty="0" smtClean="0"/>
              <a:t>mortalidade </a:t>
            </a:r>
            <a:r>
              <a:rPr lang="pt-BR" dirty="0"/>
              <a:t>é a probabilidade de que um indivíduo pertencente à população em risco </a:t>
            </a:r>
            <a:r>
              <a:rPr lang="pt-BR" dirty="0" smtClean="0"/>
              <a:t>venha a óbito em </a:t>
            </a:r>
            <a:r>
              <a:rPr lang="pt-BR" dirty="0"/>
              <a:t>um tempo especificado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/>
              <a:t>Método </a:t>
            </a:r>
            <a:r>
              <a:rPr lang="pt-BR" b="1" dirty="0"/>
              <a:t>de cálculo:</a:t>
            </a:r>
            <a:r>
              <a:rPr lang="pt-BR" dirty="0"/>
              <a:t> a taxa de </a:t>
            </a:r>
            <a:r>
              <a:rPr lang="pt-BR" dirty="0" smtClean="0"/>
              <a:t>mortalidade </a:t>
            </a:r>
            <a:r>
              <a:rPr lang="pt-BR" dirty="0"/>
              <a:t>é calculada como mostrado abaixo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 smtClean="0"/>
              <a:t>TM </a:t>
            </a:r>
            <a:r>
              <a:rPr lang="pt-BR" dirty="0"/>
              <a:t>= </a:t>
            </a:r>
            <a:r>
              <a:rPr lang="pt-BR" u="sng" baseline="30000" dirty="0"/>
              <a:t>           </a:t>
            </a:r>
            <a:r>
              <a:rPr lang="pt-BR" i="1" u="sng" baseline="30000" dirty="0"/>
              <a:t>Número de </a:t>
            </a:r>
            <a:r>
              <a:rPr lang="pt-BR" i="1" u="sng" baseline="30000" dirty="0" smtClean="0"/>
              <a:t>óbitos ocorridos </a:t>
            </a:r>
            <a:r>
              <a:rPr lang="pt-BR" i="1" u="sng" baseline="30000" dirty="0"/>
              <a:t>em um lugar X em determinado tempo</a:t>
            </a:r>
            <a:r>
              <a:rPr lang="pt-BR" u="sng" baseline="30000" dirty="0"/>
              <a:t>                </a:t>
            </a:r>
            <a:r>
              <a:rPr lang="pt-BR" dirty="0"/>
              <a:t> </a:t>
            </a:r>
            <a:r>
              <a:rPr lang="pt-BR" b="1" dirty="0"/>
              <a:t>*</a:t>
            </a:r>
            <a:r>
              <a:rPr lang="pt-BR" dirty="0"/>
              <a:t> 10</a:t>
            </a:r>
            <a:r>
              <a:rPr lang="pt-BR" baseline="30000" dirty="0"/>
              <a:t>n</a:t>
            </a:r>
            <a:r>
              <a:rPr lang="pt-BR" baseline="-25000" dirty="0"/>
              <a:t> </a:t>
            </a:r>
            <a:endParaRPr lang="pt-BR" baseline="-25000" dirty="0" smtClean="0"/>
          </a:p>
          <a:p>
            <a:r>
              <a:rPr lang="pt-BR" baseline="-25000" dirty="0"/>
              <a:t> </a:t>
            </a:r>
            <a:r>
              <a:rPr lang="pt-BR" baseline="-25000" dirty="0" smtClean="0"/>
              <a:t>              </a:t>
            </a:r>
            <a:r>
              <a:rPr lang="pt-BR" baseline="-25000" dirty="0"/>
              <a:t> </a:t>
            </a:r>
            <a:r>
              <a:rPr lang="pt-BR" i="1" baseline="-25000" dirty="0"/>
              <a:t>Total de indivíduos na população-base (em risco) do lugar X no determinado tempo</a:t>
            </a:r>
            <a:r>
              <a:rPr lang="pt-BR" baseline="-25000" dirty="0"/>
              <a:t>  </a:t>
            </a:r>
            <a:endParaRPr lang="pt-BR" baseline="-25000" dirty="0" smtClean="0"/>
          </a:p>
          <a:p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1" y="1541463"/>
            <a:ext cx="4140200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FF00"/>
                </a:solidFill>
              </a:rPr>
              <a:t>Sistema de Informação </a:t>
            </a:r>
            <a:r>
              <a:rPr lang="pt-BR" sz="2800" dirty="0">
                <a:solidFill>
                  <a:srgbClr val="FFFF00"/>
                </a:solidFill>
              </a:rPr>
              <a:t>em Saúde </a:t>
            </a:r>
            <a:r>
              <a:rPr lang="pt-BR" sz="2800" dirty="0" smtClean="0">
                <a:solidFill>
                  <a:srgbClr val="FFFF00"/>
                </a:solidFill>
              </a:rPr>
              <a:t>- </a:t>
            </a:r>
            <a:r>
              <a:rPr lang="pt-BR" sz="3100" b="1" dirty="0" err="1" smtClean="0">
                <a:solidFill>
                  <a:srgbClr val="FFFF00"/>
                </a:solidFill>
              </a:rPr>
              <a:t>Tabnet</a:t>
            </a:r>
            <a:r>
              <a:rPr lang="pt-BR" sz="3100" b="1" dirty="0" smtClean="0">
                <a:solidFill>
                  <a:srgbClr val="FFFF00"/>
                </a:solidFill>
              </a:rPr>
              <a:t>/DATASUS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397000"/>
            <a:ext cx="117602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Epidemiológicas e </a:t>
            </a:r>
            <a:r>
              <a:rPr lang="pt-BR" sz="2400" dirty="0" smtClean="0">
                <a:solidFill>
                  <a:srgbClr val="00B0F0"/>
                </a:solidFill>
              </a:rPr>
              <a:t>Morbidade</a:t>
            </a:r>
          </a:p>
          <a:p>
            <a:r>
              <a:rPr lang="pt-BR" sz="2400" b="1" dirty="0" smtClean="0"/>
              <a:t>SINAN </a:t>
            </a:r>
            <a:r>
              <a:rPr lang="pt-BR" sz="2400" b="1" dirty="0"/>
              <a:t>– Sistema de Informação de Agravos e </a:t>
            </a:r>
            <a:r>
              <a:rPr lang="pt-BR" sz="2400" b="1" dirty="0" smtClean="0"/>
              <a:t>Notificação</a:t>
            </a:r>
            <a:endParaRPr lang="pt-BR" sz="2400" dirty="0"/>
          </a:p>
          <a:p>
            <a:r>
              <a:rPr lang="pt-BR" sz="2400" b="1" dirty="0" smtClean="0"/>
              <a:t>SIH/SUS </a:t>
            </a:r>
            <a:r>
              <a:rPr lang="pt-BR" sz="2400" b="1" dirty="0"/>
              <a:t>– Sistema de Informação </a:t>
            </a:r>
            <a:r>
              <a:rPr lang="pt-BR" sz="2400" b="1" dirty="0" smtClean="0"/>
              <a:t>Hospitalares</a:t>
            </a:r>
            <a:endParaRPr lang="pt-BR" sz="2400" dirty="0"/>
          </a:p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Estatísticas Vitais</a:t>
            </a:r>
          </a:p>
          <a:p>
            <a:r>
              <a:rPr lang="pt-BR" sz="2400" b="1" dirty="0" smtClean="0"/>
              <a:t>SIM </a:t>
            </a:r>
            <a:r>
              <a:rPr lang="pt-BR" sz="2400" b="1" dirty="0"/>
              <a:t>– Sistema de Informação de </a:t>
            </a:r>
            <a:r>
              <a:rPr lang="pt-BR" sz="2400" b="1" dirty="0" smtClean="0"/>
              <a:t>Mortalidade</a:t>
            </a:r>
            <a:endParaRPr lang="pt-BR" sz="2400" dirty="0" smtClean="0"/>
          </a:p>
          <a:p>
            <a:r>
              <a:rPr lang="pt-BR" sz="2400" b="1" dirty="0" smtClean="0"/>
              <a:t>SINASC- </a:t>
            </a:r>
            <a:r>
              <a:rPr lang="pt-BR" sz="2400" b="1" dirty="0"/>
              <a:t>Sistema de Informação de Nascidos </a:t>
            </a:r>
            <a:r>
              <a:rPr lang="pt-BR" sz="2400" b="1" dirty="0" smtClean="0"/>
              <a:t>Vivos</a:t>
            </a:r>
          </a:p>
          <a:p>
            <a:endParaRPr lang="pt-BR" sz="2400" b="1" dirty="0" smtClean="0"/>
          </a:p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Demográficas e </a:t>
            </a:r>
            <a:r>
              <a:rPr lang="pt-BR" sz="2400" dirty="0" err="1">
                <a:solidFill>
                  <a:srgbClr val="00B0F0"/>
                </a:solidFill>
              </a:rPr>
              <a:t>Sócioeconômicas</a:t>
            </a: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400" b="1" dirty="0"/>
              <a:t>População Residente </a:t>
            </a:r>
            <a:r>
              <a:rPr lang="pt-BR" sz="2400" dirty="0"/>
              <a:t>e depois </a:t>
            </a:r>
            <a:endParaRPr lang="pt-BR" sz="2400" dirty="0" smtClean="0"/>
          </a:p>
          <a:p>
            <a:r>
              <a:rPr lang="pt-BR" sz="2400" b="1" dirty="0" smtClean="0"/>
              <a:t>Projeção </a:t>
            </a:r>
            <a:r>
              <a:rPr lang="pt-BR" sz="2400" b="1" dirty="0"/>
              <a:t>da População das Unidades da Federação por sexo e grupos de idade: </a:t>
            </a:r>
            <a:r>
              <a:rPr lang="pt-BR" sz="2400" b="1" dirty="0" smtClean="0"/>
              <a:t>2000-2030</a:t>
            </a:r>
            <a:endParaRPr lang="pt-BR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6771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rgbClr val="FFFF00"/>
                </a:solidFill>
              </a:rPr>
              <a:t>Sistema de Informação em Saúde - </a:t>
            </a:r>
            <a:r>
              <a:rPr lang="pt-BR" sz="2800" b="1" dirty="0" err="1" smtClean="0">
                <a:solidFill>
                  <a:srgbClr val="FFFF00"/>
                </a:solidFill>
              </a:rPr>
              <a:t>Tabnet</a:t>
            </a:r>
            <a:r>
              <a:rPr lang="pt-BR" sz="2800" b="1" dirty="0" smtClean="0">
                <a:solidFill>
                  <a:srgbClr val="FFFF00"/>
                </a:solidFill>
              </a:rPr>
              <a:t>/</a:t>
            </a:r>
            <a:r>
              <a:rPr lang="pt-BR" sz="2800" b="1" dirty="0" err="1" smtClean="0">
                <a:solidFill>
                  <a:srgbClr val="FFFF00"/>
                </a:solidFill>
              </a:rPr>
              <a:t>Datasus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5" y="1519691"/>
            <a:ext cx="11750635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12192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rgbClr val="FFFF00"/>
                </a:solidFill>
              </a:rPr>
              <a:t>Sistema de Informação em Saúde - </a:t>
            </a:r>
            <a:r>
              <a:rPr lang="pt-BR" sz="2800" b="1" dirty="0" err="1">
                <a:solidFill>
                  <a:srgbClr val="FFFF00"/>
                </a:solidFill>
              </a:rPr>
              <a:t>Tabnet</a:t>
            </a:r>
            <a:r>
              <a:rPr lang="pt-BR" sz="2800" b="1" dirty="0">
                <a:solidFill>
                  <a:srgbClr val="FFFF00"/>
                </a:solidFill>
              </a:rPr>
              <a:t>/</a:t>
            </a:r>
            <a:r>
              <a:rPr lang="pt-BR" sz="2800" b="1" dirty="0" err="1">
                <a:solidFill>
                  <a:srgbClr val="FFFF00"/>
                </a:solidFill>
              </a:rPr>
              <a:t>Datasus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5" y="1519691"/>
            <a:ext cx="11750635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917699"/>
            <a:ext cx="7086599" cy="49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85013</TotalTime>
  <Words>1162</Words>
  <Application>Microsoft Office PowerPoint</Application>
  <PresentationFormat>Widescreen</PresentationFormat>
  <Paragraphs>153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do Office</vt:lpstr>
      <vt:lpstr>Apresentação do PowerPoint</vt:lpstr>
      <vt:lpstr>Disciplina: Saúde Coletiva III Módulo: Sistemas de Informação Prof. Augusto Cesar C Cardoso</vt:lpstr>
      <vt:lpstr>Informação em Saúde - Indicadores de Saúde</vt:lpstr>
      <vt:lpstr>Informação em Saúde - Indicadores de Saúde</vt:lpstr>
      <vt:lpstr>Indicadores de Saúde</vt:lpstr>
      <vt:lpstr>Indicadores de Saúde</vt:lpstr>
      <vt:lpstr>Sistema de Informação em Saúde - Tabnet/DATASUS</vt:lpstr>
      <vt:lpstr>Sistema de Informação em Saúde - Tabnet/Datasus</vt:lpstr>
      <vt:lpstr>Sistema de Informação em Saúde - Tabnet/Datasus</vt:lpstr>
      <vt:lpstr>Tabnet/DATASUS</vt:lpstr>
      <vt:lpstr>Apresentação do PowerPoint</vt:lpstr>
      <vt:lpstr>Apresentação do PowerPoint</vt:lpstr>
      <vt:lpstr>Tabnet/Datasus</vt:lpstr>
      <vt:lpstr>Tabnet/Datasus</vt:lpstr>
      <vt:lpstr>Tabnet/Datasus</vt:lpstr>
      <vt:lpstr>Tabnet/Datasus</vt:lpstr>
      <vt:lpstr>Tabnet/Datasus</vt:lpstr>
      <vt:lpstr>Planilha Excel</vt:lpstr>
      <vt:lpstr>Apresentação do PowerPoint</vt:lpstr>
      <vt:lpstr>Tabnet/Datasus</vt:lpstr>
      <vt:lpstr>Tabnet/Datasus</vt:lpstr>
      <vt:lpstr>Tabnet/Datasus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                               TAREFAS E PRAZOS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Regina Nascimento Carvalho</dc:creator>
  <cp:lastModifiedBy>Bahiana</cp:lastModifiedBy>
  <cp:revision>150</cp:revision>
  <dcterms:created xsi:type="dcterms:W3CDTF">2018-09-12T19:27:58Z</dcterms:created>
  <dcterms:modified xsi:type="dcterms:W3CDTF">2020-10-14T18:15:13Z</dcterms:modified>
</cp:coreProperties>
</file>